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8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9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F4D2F-2A4C-D748-A86A-909040B7EBF8}" type="datetimeFigureOut">
              <a:rPr lang="en-US" smtClean="0"/>
              <a:t>8/31/16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1F680-ECFC-664F-BC66-836F8CF2D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2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1F680-ECFC-664F-BC66-836F8CF2D3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8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5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1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4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7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3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1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3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0CBE-851D-354A-9226-B8A1E40BCA8B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9CECC-EB18-6D43-8C85-2650C31B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954" y="0"/>
            <a:ext cx="8967046" cy="655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Environmental Science for Sustainability: Learning from </a:t>
            </a:r>
            <a:r>
              <a:rPr lang="en-US" sz="3600" dirty="0"/>
              <a:t>Strawberry Creek and the Berkeley Campus </a:t>
            </a:r>
            <a:r>
              <a:rPr lang="en-US" sz="3600" dirty="0" smtClean="0"/>
              <a:t>(Landscape Arch 12)</a:t>
            </a:r>
            <a:endParaRPr lang="en-US" sz="3600" dirty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2800" dirty="0" smtClean="0"/>
              <a:t>G</a:t>
            </a:r>
            <a:r>
              <a:rPr lang="en-US" sz="2800" dirty="0"/>
              <a:t>. Mathias </a:t>
            </a:r>
            <a:r>
              <a:rPr lang="en-US" sz="2800" dirty="0" smtClean="0"/>
              <a:t>Kondolf &amp; Rachael </a:t>
            </a:r>
            <a:r>
              <a:rPr lang="en-US" sz="2800" dirty="0"/>
              <a:t>Marzion</a:t>
            </a:r>
          </a:p>
          <a:p>
            <a:r>
              <a:rPr lang="en-US" sz="2800" dirty="0"/>
              <a:t>Dept of Landscape Architecture &amp; Environmental </a:t>
            </a:r>
            <a:r>
              <a:rPr lang="en-US" sz="2800" dirty="0" smtClean="0"/>
              <a:t>Planning</a:t>
            </a:r>
            <a:endParaRPr lang="en-US" sz="2800" dirty="0"/>
          </a:p>
        </p:txBody>
      </p:sp>
      <p:pic>
        <p:nvPicPr>
          <p:cNvPr id="5" name="Picture 4" descr="SortingInvertsStr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9" y="1670848"/>
            <a:ext cx="5316470" cy="39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979" y="132528"/>
            <a:ext cx="824671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Understanding environmental </a:t>
            </a:r>
            <a:r>
              <a:rPr lang="en-US" sz="2400" dirty="0" smtClean="0"/>
              <a:t>science for sustainability: learning through </a:t>
            </a:r>
            <a:r>
              <a:rPr lang="en-US" sz="2400" dirty="0"/>
              <a:t>direct measurement of local processes, </a:t>
            </a:r>
            <a:r>
              <a:rPr lang="en-US" sz="2400" dirty="0" smtClean="0"/>
              <a:t>‘</a:t>
            </a:r>
            <a:r>
              <a:rPr lang="en-US" sz="2400" dirty="0"/>
              <a:t>scaled up’ to their regional/global implications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  <p:pic>
        <p:nvPicPr>
          <p:cNvPr id="3" name="Picture 2" descr="SoilTestingSOGA-4N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45" y="1475136"/>
            <a:ext cx="6514110" cy="4885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1385" y="6360719"/>
            <a:ext cx="488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Testing soil texture at the Student Organic Garden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892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184" y="207661"/>
            <a:ext cx="85762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</a:t>
            </a:r>
            <a:r>
              <a:rPr lang="en-US" sz="2400" dirty="0"/>
              <a:t>developed field-based, hands-on exercises </a:t>
            </a:r>
            <a:r>
              <a:rPr lang="en-US" sz="2400" dirty="0" smtClean="0"/>
              <a:t>for on hydrology</a:t>
            </a:r>
            <a:r>
              <a:rPr lang="en-US" sz="2400" dirty="0"/>
              <a:t>, </a:t>
            </a:r>
            <a:r>
              <a:rPr lang="en-US" sz="2400" dirty="0" smtClean="0"/>
              <a:t>riparian </a:t>
            </a:r>
            <a:r>
              <a:rPr lang="en-US" sz="2400" dirty="0"/>
              <a:t>and aquatic ecology, water quality, urban forestry, air </a:t>
            </a:r>
            <a:r>
              <a:rPr lang="en-US" sz="2400" dirty="0" smtClean="0"/>
              <a:t>quality, </a:t>
            </a:r>
            <a:r>
              <a:rPr lang="en-US" sz="2400" dirty="0"/>
              <a:t>and </a:t>
            </a:r>
            <a:r>
              <a:rPr lang="en-US" sz="2400" dirty="0" err="1"/>
              <a:t>stormwater</a:t>
            </a:r>
            <a:r>
              <a:rPr lang="en-US" sz="2400" dirty="0"/>
              <a:t> management.</a:t>
            </a:r>
            <a:r>
              <a:rPr lang="en-US" sz="2400" dirty="0" smtClean="0">
                <a:effectLst/>
              </a:rPr>
              <a:t> </a:t>
            </a:r>
            <a:endParaRPr lang="en-US" sz="2400" dirty="0"/>
          </a:p>
        </p:txBody>
      </p:sp>
      <p:pic>
        <p:nvPicPr>
          <p:cNvPr id="4" name="Picture 3" descr="JRMexplainsVegFacClu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37" y="1464012"/>
            <a:ext cx="6312325" cy="4734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5168" y="6198256"/>
            <a:ext cx="623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Joe McBride points out native riparian trees along Strawberry </a:t>
            </a:r>
            <a:r>
              <a:rPr lang="en-US" i="1" dirty="0" err="1" smtClean="0"/>
              <a:t>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892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plingInvertsFacGla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r="29742"/>
          <a:stretch/>
        </p:blipFill>
        <p:spPr>
          <a:xfrm>
            <a:off x="0" y="0"/>
            <a:ext cx="3828482" cy="6858000"/>
          </a:xfrm>
          <a:prstGeom prst="rect">
            <a:avLst/>
          </a:prstGeom>
        </p:spPr>
      </p:pic>
      <p:pic>
        <p:nvPicPr>
          <p:cNvPr id="3" name="Picture 2" descr="SortingInverts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 b="11504"/>
          <a:stretch/>
        </p:blipFill>
        <p:spPr>
          <a:xfrm>
            <a:off x="3522920" y="0"/>
            <a:ext cx="5621079" cy="479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6560" y="5093310"/>
            <a:ext cx="514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Macroinvertebrate</a:t>
            </a:r>
            <a:r>
              <a:rPr lang="en-US" sz="2400" dirty="0" smtClean="0"/>
              <a:t> sampling to assess water quality, Strawberry </a:t>
            </a:r>
            <a:r>
              <a:rPr lang="en-US" sz="2400" dirty="0" err="1" smtClean="0"/>
              <a:t>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8929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ingMachineTourSFPU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1" y="186739"/>
            <a:ext cx="7451531" cy="5588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484" y="5950237"/>
            <a:ext cx="8640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 trip to the ‘Living Machine’ at San Francisco PUC headquarters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8929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123</Words>
  <Application>Microsoft Macintosh PowerPoint</Application>
  <PresentationFormat>On-screen Show (4:3)</PresentationFormat>
  <Paragraphs>18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Berkeley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Kondolf</dc:creator>
  <cp:lastModifiedBy>Microsoft Office User</cp:lastModifiedBy>
  <cp:revision>6</cp:revision>
  <dcterms:created xsi:type="dcterms:W3CDTF">2016-05-04T21:58:45Z</dcterms:created>
  <dcterms:modified xsi:type="dcterms:W3CDTF">2016-08-31T16:32:48Z</dcterms:modified>
</cp:coreProperties>
</file>