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5"/>
    <p:restoredTop sz="79095"/>
  </p:normalViewPr>
  <p:slideViewPr>
    <p:cSldViewPr snapToGrid="0" snapToObjects="1">
      <p:cViewPr varScale="1">
        <p:scale>
          <a:sx n="102" d="100"/>
          <a:sy n="102" d="100"/>
        </p:scale>
        <p:origin x="116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FF84F-0E53-B04F-8558-BCFF808F0BB4}" type="datetimeFigureOut">
              <a:rPr lang="en-US" smtClean="0"/>
              <a:t>8/31/16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DEC9D-90F2-4844-9F9E-40EB495A04C4}" type="slidenum">
              <a:rPr lang="en-US" smtClean="0"/>
              <a:t>‹#›</a:t>
            </a:fld>
            <a:endParaRPr lang="en-US"/>
          </a:p>
        </p:txBody>
      </p:sp>
    </p:spTree>
    <p:extLst>
      <p:ext uri="{BB962C8B-B14F-4D97-AF65-F5344CB8AC3E}">
        <p14:creationId xmlns:p14="http://schemas.microsoft.com/office/powerpoint/2010/main" val="79305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DEC9D-90F2-4844-9F9E-40EB495A04C4}" type="slidenum">
              <a:rPr lang="en-US" smtClean="0"/>
              <a:t>1</a:t>
            </a:fld>
            <a:endParaRPr lang="en-US"/>
          </a:p>
        </p:txBody>
      </p:sp>
    </p:spTree>
    <p:extLst>
      <p:ext uri="{BB962C8B-B14F-4D97-AF65-F5344CB8AC3E}">
        <p14:creationId xmlns:p14="http://schemas.microsoft.com/office/powerpoint/2010/main" val="213825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 games to increase student buy-in</a:t>
            </a:r>
            <a:r>
              <a:rPr lang="en-US" baseline="0" dirty="0" smtClean="0"/>
              <a:t> to active learning, and I do this in 3 ways, within the first 2 weeks of class.</a:t>
            </a:r>
            <a:endParaRPr lang="en-US" dirty="0" smtClean="0"/>
          </a:p>
          <a:p>
            <a:endParaRPr lang="en-US" dirty="0" smtClean="0"/>
          </a:p>
          <a:p>
            <a:r>
              <a:rPr lang="en-US" dirty="0" smtClean="0"/>
              <a:t>Most people in the class want 2 (or 3)</a:t>
            </a:r>
          </a:p>
          <a:p>
            <a:endParaRPr lang="en-US" dirty="0" smtClean="0"/>
          </a:p>
          <a:p>
            <a:r>
              <a:rPr lang="en-US" dirty="0" smtClean="0"/>
              <a:t>National Teaching and Learning Forum, Volume 17, #5, Sept 2008</a:t>
            </a:r>
          </a:p>
          <a:p>
            <a:endParaRPr lang="en-US" dirty="0"/>
          </a:p>
        </p:txBody>
      </p:sp>
      <p:sp>
        <p:nvSpPr>
          <p:cNvPr id="4" name="Slide Number Placeholder 3"/>
          <p:cNvSpPr>
            <a:spLocks noGrp="1"/>
          </p:cNvSpPr>
          <p:nvPr>
            <p:ph type="sldNum" sz="quarter" idx="10"/>
          </p:nvPr>
        </p:nvSpPr>
        <p:spPr/>
        <p:txBody>
          <a:bodyPr/>
          <a:lstStyle/>
          <a:p>
            <a:fld id="{CA7DEC9D-90F2-4844-9F9E-40EB495A04C4}" type="slidenum">
              <a:rPr lang="en-US" smtClean="0"/>
              <a:t>2</a:t>
            </a:fld>
            <a:endParaRPr lang="en-US"/>
          </a:p>
        </p:txBody>
      </p:sp>
    </p:spTree>
    <p:extLst>
      <p:ext uri="{BB962C8B-B14F-4D97-AF65-F5344CB8AC3E}">
        <p14:creationId xmlns:p14="http://schemas.microsoft.com/office/powerpoint/2010/main" val="172793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give 20 min lecture </a:t>
            </a:r>
            <a:r>
              <a:rPr lang="en-US" baseline="0" dirty="0" smtClean="0"/>
              <a:t>on Island Biogeography Theory – observations that stimulated the theory, and the theory itself</a:t>
            </a:r>
          </a:p>
          <a:p>
            <a:r>
              <a:rPr lang="en-US" baseline="0" dirty="0" smtClean="0"/>
              <a:t>Then I  </a:t>
            </a:r>
            <a:r>
              <a:rPr lang="en-US" dirty="0" smtClean="0"/>
              <a:t>remind them of their educational goals, and how playing </a:t>
            </a:r>
            <a:r>
              <a:rPr lang="en-US" dirty="0" err="1" smtClean="0"/>
              <a:t>kerbal</a:t>
            </a:r>
            <a:r>
              <a:rPr lang="en-US" dirty="0" smtClean="0"/>
              <a:t> space games helps Nasa employees to gain skills</a:t>
            </a:r>
          </a:p>
          <a:p>
            <a:r>
              <a:rPr lang="en-US" dirty="0" smtClean="0"/>
              <a:t>Then, they get to design a game to illustrate IBT principles, in small groups.</a:t>
            </a:r>
            <a:endParaRPr lang="en-US" dirty="0"/>
          </a:p>
        </p:txBody>
      </p:sp>
      <p:sp>
        <p:nvSpPr>
          <p:cNvPr id="4" name="Slide Number Placeholder 3"/>
          <p:cNvSpPr>
            <a:spLocks noGrp="1"/>
          </p:cNvSpPr>
          <p:nvPr>
            <p:ph type="sldNum" sz="quarter" idx="10"/>
          </p:nvPr>
        </p:nvSpPr>
        <p:spPr/>
        <p:txBody>
          <a:bodyPr/>
          <a:lstStyle/>
          <a:p>
            <a:fld id="{6C0DBCC3-81E4-0D4E-84DB-AEDCA87AF85F}" type="slidenum">
              <a:rPr lang="en-US" smtClean="0"/>
              <a:t>3</a:t>
            </a:fld>
            <a:endParaRPr lang="en-US"/>
          </a:p>
        </p:txBody>
      </p:sp>
    </p:spTree>
    <p:extLst>
      <p:ext uri="{BB962C8B-B14F-4D97-AF65-F5344CB8AC3E}">
        <p14:creationId xmlns:p14="http://schemas.microsoft.com/office/powerpoint/2010/main" val="19633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ea typeface="ＭＳ Ｐゴシック" charset="-128"/>
            </a:endParaRPr>
          </a:p>
          <a:p>
            <a:r>
              <a:rPr lang="en-US" altLang="en-US" dirty="0">
                <a:ea typeface="ＭＳ Ｐゴシック" charset="-128"/>
              </a:rPr>
              <a:t>1/21/16:  In this case since we ran out of time we had them turn in their assessment sheets, and we are scanning them and allowing each group to view their assessments on line.</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7807286-5A03-264E-AC52-FD8734C32D49}" type="slidenum">
              <a:rPr lang="en-US" altLang="en-US" sz="1300"/>
              <a:pPr eaLnBrk="1" hangingPunct="1"/>
              <a:t>4</a:t>
            </a:fld>
            <a:endParaRPr lang="en-US" altLang="en-US" sz="1300"/>
          </a:p>
        </p:txBody>
      </p:sp>
    </p:spTree>
    <p:extLst>
      <p:ext uri="{BB962C8B-B14F-4D97-AF65-F5344CB8AC3E}">
        <p14:creationId xmlns:p14="http://schemas.microsoft.com/office/powerpoint/2010/main" val="132353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week of class – introduce a much more complex concept:  Landscape ecology of patch-dependent species</a:t>
            </a:r>
          </a:p>
          <a:p>
            <a:r>
              <a:rPr lang="en-US" sz="1200" kern="1200" baseline="0" dirty="0" smtClean="0">
                <a:solidFill>
                  <a:schemeClr val="tx1"/>
                </a:solidFill>
                <a:effectLst/>
                <a:latin typeface="+mn-lt"/>
                <a:ea typeface="+mn-ea"/>
                <a:cs typeface="+mn-cs"/>
              </a:rPr>
              <a:t>They read the paper describing this model, by Driscoll et al., and answer some questions on it before coming to class.</a:t>
            </a:r>
          </a:p>
          <a:p>
            <a:r>
              <a:rPr lang="en-US" sz="1200" kern="1200" baseline="0" dirty="0" smtClean="0">
                <a:solidFill>
                  <a:schemeClr val="tx1"/>
                </a:solidFill>
                <a:effectLst/>
                <a:latin typeface="+mn-lt"/>
                <a:ea typeface="+mn-ea"/>
                <a:cs typeface="+mn-cs"/>
              </a:rPr>
              <a:t>Game in class.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Time in and outside of class to do it.  Have fun with it, and get creative.  Games are a great way to learn and to teach.  But just in case you are wondering, this will be the last time that we use a game in class – after this, we’ll move on to other kinds of activities.</a:t>
            </a:r>
          </a:p>
          <a:p>
            <a:r>
              <a:rPr lang="en-US" sz="1200" kern="1200" baseline="0" dirty="0" smtClean="0">
                <a:solidFill>
                  <a:schemeClr val="tx1"/>
                </a:solidFill>
                <a:effectLst/>
                <a:latin typeface="+mn-lt"/>
                <a:ea typeface="+mn-ea"/>
                <a:cs typeface="+mn-cs"/>
              </a:rPr>
              <a:t>Scenario:</a:t>
            </a:r>
          </a:p>
          <a:p>
            <a:r>
              <a:rPr lang="en-US" sz="1200" kern="1200" baseline="0" dirty="0" smtClean="0">
                <a:solidFill>
                  <a:schemeClr val="tx1"/>
                </a:solidFill>
                <a:effectLst/>
                <a:latin typeface="+mn-lt"/>
                <a:ea typeface="+mn-ea"/>
                <a:cs typeface="+mn-cs"/>
              </a:rPr>
              <a:t>Imagine the show “Parks and Rec”.  We have to convey to a group of smart adults these patch-matrix processes.  But these are bureaucrats that really don’t understand the biology.   Once they learn these concepts they are going to vote on a landscape plan.  There are several plans for them to vote on.  But they are not going to understand how to differentiate among these landscape plans unless they learn these patch matrix concepts and that is the goal of your game.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Design a game that illustrates the response of patch-dependent species to the matrix as described by Driscoll et al. 2013 (Fig 2).  Your game must illustrate the three core concepts and at least two of the dimensions.  </a:t>
            </a:r>
            <a:r>
              <a:rPr lang="en-US" sz="1200" b="1" kern="1200" dirty="0" smtClean="0">
                <a:solidFill>
                  <a:schemeClr val="tx1"/>
                </a:solidFill>
                <a:effectLst/>
                <a:latin typeface="+mn-lt"/>
                <a:ea typeface="+mn-ea"/>
                <a:cs typeface="+mn-cs"/>
              </a:rPr>
              <a:t>You could develop a concept for a board game, a game that uses people as the players, an app, a video game, etc. It could be a cooperative game, or a game in which one player is pitted against another</a:t>
            </a:r>
            <a:r>
              <a:rPr lang="en-US" sz="1200" kern="1200" dirty="0" smtClean="0">
                <a:solidFill>
                  <a:schemeClr val="tx1"/>
                </a:solidFill>
                <a:effectLst/>
                <a:latin typeface="+mn-lt"/>
                <a:ea typeface="+mn-ea"/>
                <a:cs typeface="+mn-cs"/>
              </a:rPr>
              <a:t>. Use your creativity and have fun with it!</a:t>
            </a:r>
            <a:r>
              <a:rPr lang="en-US" dirty="0" smtClean="0">
                <a:effectLst/>
              </a:rPr>
              <a:t>  </a:t>
            </a:r>
          </a:p>
          <a:p>
            <a:r>
              <a:rPr lang="en-US" dirty="0" smtClean="0">
                <a:effectLst/>
              </a:rPr>
              <a:t>Most Important – not as many bells and whistles – but make sure the game</a:t>
            </a:r>
            <a:r>
              <a:rPr lang="en-US" baseline="0" dirty="0" smtClean="0">
                <a:effectLst/>
              </a:rPr>
              <a:t> really describes the processes that Driscoll is talking about.</a:t>
            </a:r>
          </a:p>
          <a:p>
            <a:endParaRPr lang="en-US" baseline="0" dirty="0" smtClean="0">
              <a:effectLst/>
            </a:endParaRPr>
          </a:p>
        </p:txBody>
      </p:sp>
      <p:sp>
        <p:nvSpPr>
          <p:cNvPr id="4" name="Slide Number Placeholder 3"/>
          <p:cNvSpPr>
            <a:spLocks noGrp="1"/>
          </p:cNvSpPr>
          <p:nvPr>
            <p:ph type="sldNum" sz="quarter" idx="10"/>
          </p:nvPr>
        </p:nvSpPr>
        <p:spPr/>
        <p:txBody>
          <a:bodyPr/>
          <a:lstStyle/>
          <a:p>
            <a:fld id="{45DD1FC5-788A-7441-83A9-DB4D9CDC26D3}" type="slidenum">
              <a:rPr lang="en-US" smtClean="0"/>
              <a:t>5</a:t>
            </a:fld>
            <a:endParaRPr lang="en-US"/>
          </a:p>
        </p:txBody>
      </p:sp>
    </p:spTree>
    <p:extLst>
      <p:ext uri="{BB962C8B-B14F-4D97-AF65-F5344CB8AC3E}">
        <p14:creationId xmlns:p14="http://schemas.microsoft.com/office/powerpoint/2010/main" val="1708646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DEC9D-90F2-4844-9F9E-40EB495A04C4}" type="slidenum">
              <a:rPr lang="en-US" smtClean="0"/>
              <a:t>6</a:t>
            </a:fld>
            <a:endParaRPr lang="en-US"/>
          </a:p>
        </p:txBody>
      </p:sp>
    </p:spTree>
    <p:extLst>
      <p:ext uri="{BB962C8B-B14F-4D97-AF65-F5344CB8AC3E}">
        <p14:creationId xmlns:p14="http://schemas.microsoft.com/office/powerpoint/2010/main" val="31120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8/31/16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Drag picture to placeholder or click icon to add</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8/31/16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8/31/16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8/31/16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8/31/16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8/31/16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8/31/16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jpeg"/><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Gaming </a:t>
            </a:r>
            <a:r>
              <a:rPr lang="en-US" dirty="0"/>
              <a:t>the System: Students Engage Creatively to Learn </a:t>
            </a:r>
            <a:r>
              <a:rPr lang="en-US" dirty="0" smtClean="0"/>
              <a:t>Concepts</a:t>
            </a:r>
            <a:endParaRPr lang="en-US" dirty="0"/>
          </a:p>
        </p:txBody>
      </p:sp>
      <p:sp>
        <p:nvSpPr>
          <p:cNvPr id="3" name="Subtitle 2"/>
          <p:cNvSpPr>
            <a:spLocks noGrp="1"/>
          </p:cNvSpPr>
          <p:nvPr>
            <p:ph type="subTitle" idx="1"/>
          </p:nvPr>
        </p:nvSpPr>
        <p:spPr/>
        <p:txBody>
          <a:bodyPr/>
          <a:lstStyle/>
          <a:p>
            <a:r>
              <a:rPr lang="en-US" dirty="0" smtClean="0"/>
              <a:t>Waves of Innovation:  Student Engagement Strategies</a:t>
            </a:r>
          </a:p>
          <a:p>
            <a:r>
              <a:rPr lang="en-US" dirty="0" smtClean="0"/>
              <a:t>Claire Kremen</a:t>
            </a:r>
          </a:p>
          <a:p>
            <a:r>
              <a:rPr lang="en-US" dirty="0" smtClean="0"/>
              <a:t>ESPM, </a:t>
            </a:r>
            <a:r>
              <a:rPr lang="en-US" dirty="0" err="1" smtClean="0"/>
              <a:t>ckremen@berkeley.edu</a:t>
            </a:r>
            <a:endParaRPr lang="en-US" dirty="0"/>
          </a:p>
        </p:txBody>
      </p:sp>
    </p:spTree>
    <p:extLst>
      <p:ext uri="{BB962C8B-B14F-4D97-AF65-F5344CB8AC3E}">
        <p14:creationId xmlns:p14="http://schemas.microsoft.com/office/powerpoint/2010/main" val="1020236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Learning Requires Student Buy-in</a:t>
            </a:r>
            <a:endParaRPr lang="en-US" dirty="0"/>
          </a:p>
        </p:txBody>
      </p:sp>
      <p:sp>
        <p:nvSpPr>
          <p:cNvPr id="3" name="Content Placeholder 2"/>
          <p:cNvSpPr>
            <a:spLocks noGrp="1"/>
          </p:cNvSpPr>
          <p:nvPr>
            <p:ph idx="1"/>
          </p:nvPr>
        </p:nvSpPr>
        <p:spPr>
          <a:xfrm>
            <a:off x="339044" y="2458538"/>
            <a:ext cx="3399203" cy="2885516"/>
          </a:xfrm>
        </p:spPr>
        <p:txBody>
          <a:bodyPr>
            <a:normAutofit fontScale="70000" lnSpcReduction="20000"/>
          </a:bodyPr>
          <a:lstStyle/>
          <a:p>
            <a:pPr marL="0" indent="0">
              <a:buNone/>
            </a:pPr>
            <a:r>
              <a:rPr lang="en-US" sz="3000" dirty="0" smtClean="0"/>
              <a:t>1. </a:t>
            </a:r>
            <a:r>
              <a:rPr lang="en-US" dirty="0" smtClean="0"/>
              <a:t>First day of class</a:t>
            </a:r>
          </a:p>
          <a:p>
            <a:r>
              <a:rPr lang="en-US" dirty="0" smtClean="0"/>
              <a:t>Poll learning goals</a:t>
            </a:r>
          </a:p>
          <a:p>
            <a:pPr marL="457200" lvl="1" indent="0">
              <a:buNone/>
            </a:pPr>
            <a:r>
              <a:rPr lang="en-US" dirty="0"/>
              <a:t>1. Acquiring information </a:t>
            </a:r>
            <a:endParaRPr lang="en-US" dirty="0" smtClean="0"/>
          </a:p>
          <a:p>
            <a:pPr marL="457200" lvl="1" indent="0">
              <a:buNone/>
            </a:pPr>
            <a:r>
              <a:rPr lang="en-US" dirty="0" smtClean="0"/>
              <a:t>2</a:t>
            </a:r>
            <a:r>
              <a:rPr lang="en-US" dirty="0"/>
              <a:t>. Learning how to use information and knowledge in new situations</a:t>
            </a:r>
          </a:p>
          <a:p>
            <a:pPr marL="457200" lvl="1" indent="0">
              <a:buNone/>
            </a:pPr>
            <a:r>
              <a:rPr lang="en-US" dirty="0"/>
              <a:t>3. Developing lifelong learning </a:t>
            </a:r>
            <a:r>
              <a:rPr lang="en-US" dirty="0" smtClean="0"/>
              <a:t>skills</a:t>
            </a:r>
          </a:p>
          <a:p>
            <a:r>
              <a:rPr lang="en-US" dirty="0" smtClean="0"/>
              <a:t>Discuss how AL promotes learning goals</a:t>
            </a: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247" y="2093294"/>
            <a:ext cx="7203831" cy="4742385"/>
          </a:xfrm>
          <a:prstGeom prst="rect">
            <a:avLst/>
          </a:prstGeom>
        </p:spPr>
      </p:pic>
      <p:pic>
        <p:nvPicPr>
          <p:cNvPr id="5" name="Picture 4" descr="http://img2.wikia.nocookie.net/__cb20140615223338/scifi/images/a/a9/Kerbal_Space_Program_Wallpaper_HD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8389" y="3520133"/>
            <a:ext cx="2879133" cy="162122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476558" y="5968501"/>
            <a:ext cx="1972490" cy="646331"/>
          </a:xfrm>
          <a:prstGeom prst="rect">
            <a:avLst/>
          </a:prstGeom>
          <a:noFill/>
        </p:spPr>
        <p:txBody>
          <a:bodyPr wrap="square" rtlCol="0">
            <a:spAutoFit/>
          </a:bodyPr>
          <a:lstStyle/>
          <a:p>
            <a:r>
              <a:rPr lang="en-US" sz="1200" dirty="0" smtClean="0"/>
              <a:t>Based on Gary Smith</a:t>
            </a:r>
            <a:r>
              <a:rPr lang="en-US" sz="1200" smtClean="0"/>
              <a:t>, National Teaching and Learning Forum, 2008</a:t>
            </a:r>
            <a:endParaRPr lang="en-US" sz="1200"/>
          </a:p>
        </p:txBody>
      </p:sp>
      <p:sp>
        <p:nvSpPr>
          <p:cNvPr id="7" name="TextBox 6"/>
          <p:cNvSpPr txBox="1"/>
          <p:nvPr/>
        </p:nvSpPr>
        <p:spPr>
          <a:xfrm>
            <a:off x="1188132" y="1691138"/>
            <a:ext cx="3293870" cy="369332"/>
          </a:xfrm>
          <a:prstGeom prst="rect">
            <a:avLst/>
          </a:prstGeom>
          <a:noFill/>
        </p:spPr>
        <p:txBody>
          <a:bodyPr wrap="square" rtlCol="0">
            <a:spAutoFit/>
          </a:bodyPr>
          <a:lstStyle/>
          <a:p>
            <a:r>
              <a:rPr lang="en-US" dirty="0" smtClean="0"/>
              <a:t>Use games to </a:t>
            </a:r>
            <a:r>
              <a:rPr lang="en-US" smtClean="0"/>
              <a:t>encourage buy-in </a:t>
            </a:r>
            <a:endParaRPr lang="en-US" dirty="0"/>
          </a:p>
        </p:txBody>
      </p:sp>
    </p:spTree>
    <p:extLst>
      <p:ext uri="{BB962C8B-B14F-4D97-AF65-F5344CB8AC3E}">
        <p14:creationId xmlns:p14="http://schemas.microsoft.com/office/powerpoint/2010/main" val="16000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opical is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449" y="193651"/>
            <a:ext cx="2245963" cy="1497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z="4400" dirty="0" smtClean="0"/>
              <a:t>2. </a:t>
            </a:r>
            <a:r>
              <a:rPr lang="en-US" dirty="0" smtClean="0"/>
              <a:t>2</a:t>
            </a:r>
            <a:r>
              <a:rPr lang="en-US" baseline="30000" dirty="0" smtClean="0"/>
              <a:t>nd</a:t>
            </a:r>
            <a:r>
              <a:rPr lang="en-US" dirty="0" smtClean="0"/>
              <a:t> Class – Island Biogeography theory</a:t>
            </a:r>
            <a:endParaRPr lang="en-US" dirty="0"/>
          </a:p>
        </p:txBody>
      </p:sp>
      <p:sp>
        <p:nvSpPr>
          <p:cNvPr id="3" name="Content Placeholder 2"/>
          <p:cNvSpPr>
            <a:spLocks noGrp="1"/>
          </p:cNvSpPr>
          <p:nvPr>
            <p:ph idx="1"/>
          </p:nvPr>
        </p:nvSpPr>
        <p:spPr>
          <a:xfrm>
            <a:off x="964096" y="3284878"/>
            <a:ext cx="10820400" cy="4024125"/>
          </a:xfrm>
        </p:spPr>
        <p:txBody>
          <a:bodyPr/>
          <a:lstStyle/>
          <a:p>
            <a:r>
              <a:rPr lang="en-US" dirty="0" smtClean="0"/>
              <a:t>The </a:t>
            </a:r>
            <a:r>
              <a:rPr lang="en-US" smtClean="0"/>
              <a:t>Prompt:</a:t>
            </a:r>
            <a:endParaRPr lang="en-US" dirty="0" smtClean="0"/>
          </a:p>
          <a:p>
            <a:pPr marL="0" indent="0">
              <a:buFontTx/>
              <a:buNone/>
              <a:defRPr/>
            </a:pPr>
            <a:r>
              <a:rPr lang="en-US" dirty="0" smtClean="0"/>
              <a:t>You </a:t>
            </a:r>
            <a:r>
              <a:rPr lang="en-US" dirty="0"/>
              <a:t>are working for a company that designs fun, educational games.</a:t>
            </a:r>
          </a:p>
          <a:p>
            <a:pPr marL="514350" indent="-514350">
              <a:buFontTx/>
              <a:buAutoNum type="arabicPeriod"/>
              <a:defRPr/>
            </a:pPr>
            <a:r>
              <a:rPr lang="en-US" dirty="0"/>
              <a:t>Working in teams of </a:t>
            </a:r>
            <a:r>
              <a:rPr lang="en-US" dirty="0" smtClean="0"/>
              <a:t>five, </a:t>
            </a:r>
            <a:r>
              <a:rPr lang="en-US" dirty="0"/>
              <a:t>your job is to design </a:t>
            </a:r>
            <a:r>
              <a:rPr lang="en-US" u="sng" dirty="0"/>
              <a:t>a board game </a:t>
            </a:r>
            <a:r>
              <a:rPr lang="en-US" dirty="0"/>
              <a:t>that illustrates the principles of island biogeography theory that lead to the species area effect. </a:t>
            </a:r>
          </a:p>
          <a:p>
            <a:pPr marL="514350" indent="-514350">
              <a:buFontTx/>
              <a:buAutoNum type="arabicPeriod"/>
              <a:defRPr/>
            </a:pPr>
            <a:r>
              <a:rPr lang="en-US" dirty="0"/>
              <a:t>First, identify the key processes that need to be illustrated (i.e., colonization)</a:t>
            </a:r>
          </a:p>
          <a:p>
            <a:pPr marL="514350" indent="-514350">
              <a:buFontTx/>
              <a:buAutoNum type="arabicPeriod"/>
              <a:defRPr/>
            </a:pPr>
            <a:r>
              <a:rPr lang="en-US" dirty="0"/>
              <a:t>Then develop your game ideas. (~10 min)</a:t>
            </a:r>
          </a:p>
          <a:p>
            <a:endParaRPr lang="en-US" dirty="0"/>
          </a:p>
        </p:txBody>
      </p:sp>
      <p:pic>
        <p:nvPicPr>
          <p:cNvPr id="4" name="Picture 3" descr="http://img2.wikia.nocookie.net/__cb20140615223338/scifi/images/a/a9/Kerbal_Space_Program_Wallpaper_HD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8341" y="2035130"/>
            <a:ext cx="2879133" cy="162122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4296" y="1767287"/>
            <a:ext cx="2375415" cy="1889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MacArthur-1984-p1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8198" y="1756283"/>
            <a:ext cx="3237226" cy="1900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0701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1"/>
          </p:nvPr>
        </p:nvSpPr>
        <p:spPr>
          <a:xfrm>
            <a:off x="1007041" y="867079"/>
            <a:ext cx="10483345" cy="4568688"/>
          </a:xfrm>
        </p:spPr>
        <p:txBody>
          <a:bodyPr>
            <a:normAutofit fontScale="92500" lnSpcReduction="20000"/>
          </a:bodyPr>
          <a:lstStyle/>
          <a:p>
            <a:pPr marL="0" indent="0">
              <a:buNone/>
            </a:pPr>
            <a:r>
              <a:rPr lang="en-US" altLang="en-US" sz="2800" dirty="0">
                <a:ea typeface="ＭＳ Ｐゴシック" charset="-128"/>
              </a:rPr>
              <a:t>Your company </a:t>
            </a:r>
            <a:r>
              <a:rPr lang="en-US" altLang="en-US" sz="2800" b="1" i="1" dirty="0">
                <a:ea typeface="ＭＳ Ｐゴシック" charset="-128"/>
              </a:rPr>
              <a:t>loves</a:t>
            </a:r>
            <a:r>
              <a:rPr lang="en-US" altLang="en-US" sz="2800" dirty="0">
                <a:ea typeface="ＭＳ Ｐゴシック" charset="-128"/>
              </a:rPr>
              <a:t> brainstorming.  They frequently assemble multiple teams to approach the same design challenge. Then different teams get together to assess each others work.</a:t>
            </a:r>
          </a:p>
          <a:p>
            <a:pPr marL="0" indent="0">
              <a:buFontTx/>
              <a:buAutoNum type="arabicPeriod"/>
            </a:pPr>
            <a:r>
              <a:rPr lang="en-US" altLang="en-US" sz="2800" dirty="0">
                <a:ea typeface="ＭＳ Ｐゴシック" charset="-128"/>
              </a:rPr>
              <a:t>Join with another group.</a:t>
            </a:r>
          </a:p>
          <a:p>
            <a:pPr marL="0" indent="0">
              <a:buFontTx/>
              <a:buAutoNum type="arabicPeriod"/>
            </a:pPr>
            <a:r>
              <a:rPr lang="en-US" altLang="en-US" sz="2800" dirty="0">
                <a:ea typeface="ＭＳ Ｐゴシック" charset="-128"/>
              </a:rPr>
              <a:t>Each group should first describe their game and then obtain feedback (constructive criticism please!) from the other group.</a:t>
            </a:r>
          </a:p>
          <a:p>
            <a:pPr marL="0" indent="0">
              <a:buFontTx/>
              <a:buAutoNum type="arabicPeriod"/>
            </a:pPr>
            <a:r>
              <a:rPr lang="en-US" altLang="en-US" sz="2800" dirty="0">
                <a:ea typeface="ＭＳ Ｐゴシック" charset="-128"/>
              </a:rPr>
              <a:t>After both teams have presented and exchanged, each person fills out an assessment sheet about the other groups’ </a:t>
            </a:r>
            <a:r>
              <a:rPr lang="en-US" altLang="en-US" sz="2800" dirty="0" smtClean="0">
                <a:ea typeface="ＭＳ Ｐゴシック" charset="-128"/>
              </a:rPr>
              <a:t>game, to share.</a:t>
            </a:r>
            <a:endParaRPr lang="en-US" altLang="en-US" sz="2800" dirty="0">
              <a:ea typeface="ＭＳ Ｐゴシック" charset="-128"/>
            </a:endParaRPr>
          </a:p>
          <a:p>
            <a:pPr marL="0" indent="0">
              <a:buNone/>
            </a:pPr>
            <a:r>
              <a:rPr lang="en-US" altLang="en-US" sz="2800" dirty="0">
                <a:ea typeface="ＭＳ Ｐゴシック" charset="-128"/>
              </a:rPr>
              <a:t>(~</a:t>
            </a:r>
            <a:r>
              <a:rPr lang="en-US" altLang="en-US" sz="2800" dirty="0" smtClean="0">
                <a:ea typeface="ＭＳ Ｐゴシック" charset="-128"/>
              </a:rPr>
              <a:t>18 </a:t>
            </a:r>
            <a:r>
              <a:rPr lang="en-US" altLang="en-US" sz="2800" dirty="0">
                <a:ea typeface="ＭＳ Ｐゴシック" charset="-128"/>
              </a:rPr>
              <a:t>min </a:t>
            </a:r>
            <a:r>
              <a:rPr lang="en-US" altLang="en-US" sz="2800" dirty="0">
                <a:ea typeface="ＭＳ Ｐゴシック" charset="-128"/>
                <a:sym typeface="Wingdings" charset="2"/>
              </a:rPr>
              <a:t></a:t>
            </a:r>
            <a:r>
              <a:rPr lang="en-US" altLang="en-US" sz="2800" dirty="0">
                <a:ea typeface="ＭＳ Ｐゴシック" charset="-128"/>
              </a:rPr>
              <a:t>  3 min/team to present, 3 min/team feedback, 3 min – assessment </a:t>
            </a:r>
            <a:r>
              <a:rPr lang="en-US" altLang="en-US" sz="2800" dirty="0" smtClean="0">
                <a:ea typeface="ＭＳ Ｐゴシック" charset="-128"/>
              </a:rPr>
              <a:t>sheets, 3 min sharing)</a:t>
            </a:r>
            <a:endParaRPr lang="en-US" altLang="en-US" sz="2800" dirty="0">
              <a:ea typeface="ＭＳ Ｐゴシック" charset="-128"/>
            </a:endParaRPr>
          </a:p>
        </p:txBody>
      </p:sp>
      <p:sp>
        <p:nvSpPr>
          <p:cNvPr id="2" name="Slide Number Placeholder 1"/>
          <p:cNvSpPr>
            <a:spLocks noGrp="1"/>
          </p:cNvSpPr>
          <p:nvPr>
            <p:ph type="sldNum" sz="quarter" idx="12"/>
          </p:nvPr>
        </p:nvSpPr>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30DBAA9-666C-AD4E-B165-7E4D64834D47}" type="slidenum">
              <a:rPr lang="en-US" altLang="en-US" sz="1400">
                <a:solidFill>
                  <a:srgbClr val="FFFFCC"/>
                </a:solidFill>
              </a:rPr>
              <a:pPr eaLnBrk="1" hangingPunct="1"/>
              <a:t>4</a:t>
            </a:fld>
            <a:endParaRPr lang="en-US" altLang="en-US" sz="1400">
              <a:solidFill>
                <a:srgbClr val="FFFFCC"/>
              </a:solidFill>
            </a:endParaRPr>
          </a:p>
        </p:txBody>
      </p:sp>
    </p:spTree>
    <p:extLst>
      <p:ext uri="{BB962C8B-B14F-4D97-AF65-F5344CB8AC3E}">
        <p14:creationId xmlns:p14="http://schemas.microsoft.com/office/powerpoint/2010/main" val="1275127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895" y="-33562"/>
            <a:ext cx="8229600" cy="1143000"/>
          </a:xfrm>
        </p:spPr>
        <p:txBody>
          <a:bodyPr/>
          <a:lstStyle/>
          <a:p>
            <a:r>
              <a:rPr lang="en-US" sz="4400" dirty="0" smtClean="0"/>
              <a:t>3. </a:t>
            </a:r>
            <a:r>
              <a:rPr lang="en-US" dirty="0" smtClean="0"/>
              <a:t>2</a:t>
            </a:r>
            <a:r>
              <a:rPr lang="en-US" baseline="30000" dirty="0" smtClean="0"/>
              <a:t>nd</a:t>
            </a:r>
            <a:r>
              <a:rPr lang="en-US" dirty="0" smtClean="0"/>
              <a:t> WEEK of CLASS</a:t>
            </a:r>
            <a:endParaRPr lang="en-US" dirty="0"/>
          </a:p>
        </p:txBody>
      </p:sp>
      <p:sp>
        <p:nvSpPr>
          <p:cNvPr id="3" name="TextBox 2"/>
          <p:cNvSpPr txBox="1"/>
          <p:nvPr/>
        </p:nvSpPr>
        <p:spPr>
          <a:xfrm>
            <a:off x="7280308" y="989804"/>
            <a:ext cx="4669601" cy="3693319"/>
          </a:xfrm>
          <a:prstGeom prst="rect">
            <a:avLst/>
          </a:prstGeom>
          <a:noFill/>
        </p:spPr>
        <p:txBody>
          <a:bodyPr wrap="square" rtlCol="0">
            <a:spAutoFit/>
          </a:bodyPr>
          <a:lstStyle/>
          <a:p>
            <a:r>
              <a:rPr lang="en-US" dirty="0" smtClean="0"/>
              <a:t>SEQUENCE</a:t>
            </a:r>
          </a:p>
          <a:p>
            <a:r>
              <a:rPr lang="en-US" dirty="0" smtClean="0"/>
              <a:t>In class (10 min): </a:t>
            </a:r>
            <a:r>
              <a:rPr lang="en-US" dirty="0"/>
              <a:t>brainstorm initial idea</a:t>
            </a:r>
          </a:p>
          <a:p>
            <a:r>
              <a:rPr lang="en-US" dirty="0"/>
              <a:t> </a:t>
            </a:r>
          </a:p>
          <a:p>
            <a:r>
              <a:rPr lang="en-US" dirty="0"/>
              <a:t>Section </a:t>
            </a:r>
            <a:r>
              <a:rPr lang="en-US" dirty="0" smtClean="0"/>
              <a:t>that week: </a:t>
            </a:r>
            <a:endParaRPr lang="en-US" dirty="0"/>
          </a:p>
          <a:p>
            <a:r>
              <a:rPr lang="en-US" dirty="0"/>
              <a:t>30 min to refine game</a:t>
            </a:r>
          </a:p>
          <a:p>
            <a:r>
              <a:rPr lang="en-US" dirty="0"/>
              <a:t>5 min each to present</a:t>
            </a:r>
          </a:p>
          <a:p>
            <a:r>
              <a:rPr lang="en-US" dirty="0"/>
              <a:t>7 min feedback on each game </a:t>
            </a:r>
          </a:p>
          <a:p>
            <a:endParaRPr lang="en-US" dirty="0"/>
          </a:p>
          <a:p>
            <a:r>
              <a:rPr lang="en-US" dirty="0"/>
              <a:t>Section </a:t>
            </a:r>
            <a:r>
              <a:rPr lang="en-US" dirty="0" smtClean="0"/>
              <a:t>following week</a:t>
            </a:r>
            <a:r>
              <a:rPr lang="en-US" dirty="0"/>
              <a:t>: </a:t>
            </a:r>
          </a:p>
          <a:p>
            <a:r>
              <a:rPr lang="en-US" dirty="0" smtClean="0"/>
              <a:t>Refine game, begin write up</a:t>
            </a:r>
            <a:endParaRPr lang="en-US" u="sng" dirty="0"/>
          </a:p>
          <a:p>
            <a:r>
              <a:rPr lang="en-US" dirty="0"/>
              <a:t>Group write-up </a:t>
            </a:r>
            <a:r>
              <a:rPr lang="en-US" dirty="0" smtClean="0"/>
              <a:t>due following week</a:t>
            </a:r>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1524001" y="1050127"/>
            <a:ext cx="4802841" cy="3513362"/>
          </a:xfrm>
          <a:prstGeom prst="rect">
            <a:avLst/>
          </a:prstGeom>
        </p:spPr>
      </p:pic>
      <p:sp>
        <p:nvSpPr>
          <p:cNvPr id="5" name="Rectangle 4"/>
          <p:cNvSpPr/>
          <p:nvPr/>
        </p:nvSpPr>
        <p:spPr>
          <a:xfrm>
            <a:off x="1021597" y="4563489"/>
            <a:ext cx="10610490" cy="2308324"/>
          </a:xfrm>
          <a:prstGeom prst="rect">
            <a:avLst/>
          </a:prstGeom>
        </p:spPr>
        <p:txBody>
          <a:bodyPr wrap="square">
            <a:spAutoFit/>
          </a:bodyPr>
          <a:lstStyle/>
          <a:p>
            <a:pPr marL="285750" indent="-285750">
              <a:buFont typeface="Arial"/>
              <a:buChar char="•"/>
            </a:pPr>
            <a:r>
              <a:rPr lang="en-US" dirty="0"/>
              <a:t>Scenario.  Parks &amp; </a:t>
            </a:r>
            <a:r>
              <a:rPr lang="en-US" dirty="0" smtClean="0"/>
              <a:t>Rec – voting on landscape plan.  </a:t>
            </a:r>
          </a:p>
          <a:p>
            <a:pPr marL="285750" indent="-285750">
              <a:buFont typeface="Arial"/>
              <a:buChar char="•"/>
            </a:pPr>
            <a:r>
              <a:rPr lang="en-US" dirty="0"/>
              <a:t>D</a:t>
            </a:r>
            <a:r>
              <a:rPr lang="en-US" dirty="0" smtClean="0"/>
              <a:t>esign </a:t>
            </a:r>
            <a:r>
              <a:rPr lang="en-US" dirty="0"/>
              <a:t>a </a:t>
            </a:r>
            <a:r>
              <a:rPr lang="en-US" dirty="0" smtClean="0"/>
              <a:t>game (board, app, video, cooperative, or athletic</a:t>
            </a:r>
            <a:r>
              <a:rPr lang="is-IS" dirty="0" smtClean="0"/>
              <a:t>…)</a:t>
            </a:r>
            <a:r>
              <a:rPr lang="en-US" dirty="0" smtClean="0"/>
              <a:t>  </a:t>
            </a:r>
            <a:r>
              <a:rPr lang="en-US" dirty="0"/>
              <a:t>that illustrates the response of patch-dependent species to the matrix as described by Driscoll et al. 2013 (Fig 2). </a:t>
            </a:r>
          </a:p>
          <a:p>
            <a:pPr marL="285750" indent="-285750">
              <a:buFont typeface="Arial"/>
              <a:buChar char="•"/>
            </a:pPr>
            <a:r>
              <a:rPr lang="en-US" dirty="0"/>
              <a:t> Your game must illustrate the three core concepts and at least two of the dimensions. (Extra credit for more dimensions!)</a:t>
            </a:r>
          </a:p>
          <a:p>
            <a:pPr marL="285750" indent="-285750">
              <a:buFont typeface="Arial"/>
              <a:buChar char="•"/>
            </a:pPr>
            <a:r>
              <a:rPr lang="en-US" dirty="0"/>
              <a:t>In this session </a:t>
            </a:r>
            <a:r>
              <a:rPr lang="en-US" b="1" dirty="0"/>
              <a:t>– don’t get locked in – use it for brainstorming</a:t>
            </a:r>
            <a:r>
              <a:rPr lang="en-US" dirty="0"/>
              <a:t>.  Think carefully about the concepts you want to illustrate.  How do you communicate with these smart but bureaucratic adults? What sort of game might work best?  </a:t>
            </a:r>
          </a:p>
        </p:txBody>
      </p:sp>
      <p:sp>
        <p:nvSpPr>
          <p:cNvPr id="6" name="TextBox 5"/>
          <p:cNvSpPr txBox="1"/>
          <p:nvPr/>
        </p:nvSpPr>
        <p:spPr>
          <a:xfrm>
            <a:off x="1524001" y="821649"/>
            <a:ext cx="4802841" cy="369332"/>
          </a:xfrm>
          <a:prstGeom prst="rect">
            <a:avLst/>
          </a:prstGeom>
          <a:noFill/>
        </p:spPr>
        <p:txBody>
          <a:bodyPr wrap="square" rtlCol="0">
            <a:spAutoFit/>
          </a:bodyPr>
          <a:lstStyle/>
          <a:p>
            <a:r>
              <a:rPr lang="en-US" dirty="0" smtClean="0"/>
              <a:t>Landscape ecology of patch-dependent species</a:t>
            </a:r>
            <a:endParaRPr lang="en-US" dirty="0"/>
          </a:p>
        </p:txBody>
      </p:sp>
    </p:spTree>
    <p:extLst>
      <p:ext uri="{BB962C8B-B14F-4D97-AF65-F5344CB8AC3E}">
        <p14:creationId xmlns:p14="http://schemas.microsoft.com/office/powerpoint/2010/main" val="105052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SUBjective</a:t>
            </a:r>
            <a:r>
              <a:rPr lang="en-US" dirty="0" smtClean="0"/>
              <a:t> observations</a:t>
            </a:r>
            <a:endParaRPr lang="en-US" dirty="0"/>
          </a:p>
        </p:txBody>
      </p:sp>
      <p:sp>
        <p:nvSpPr>
          <p:cNvPr id="3" name="Content Placeholder 2"/>
          <p:cNvSpPr>
            <a:spLocks noGrp="1"/>
          </p:cNvSpPr>
          <p:nvPr>
            <p:ph idx="1"/>
          </p:nvPr>
        </p:nvSpPr>
        <p:spPr>
          <a:xfrm>
            <a:off x="733198" y="1639477"/>
            <a:ext cx="9905999" cy="4713998"/>
          </a:xfrm>
        </p:spPr>
        <p:txBody>
          <a:bodyPr>
            <a:normAutofit/>
          </a:bodyPr>
          <a:lstStyle/>
          <a:p>
            <a:r>
              <a:rPr lang="en-US" dirty="0" smtClean="0"/>
              <a:t>Students are highly animated, engaged in game development</a:t>
            </a:r>
          </a:p>
          <a:p>
            <a:r>
              <a:rPr lang="en-US" dirty="0" smtClean="0"/>
              <a:t>Games appear to be great learning tools – students illustrate concepts well, demonstrating understanding</a:t>
            </a:r>
          </a:p>
          <a:p>
            <a:r>
              <a:rPr lang="en-US" dirty="0" smtClean="0"/>
              <a:t>Students refer to the concepts learned through these games throughout the rest of the semester</a:t>
            </a:r>
          </a:p>
          <a:p>
            <a:r>
              <a:rPr lang="en-US" dirty="0" smtClean="0"/>
              <a:t>Students have fun, and get to know each other, which may enhance their willingness to participate in other forms of active learning.</a:t>
            </a:r>
          </a:p>
          <a:p>
            <a:r>
              <a:rPr lang="en-US" dirty="0" smtClean="0"/>
              <a:t>Importantly, the three activities with games are all in the first two weeks of class.  Then we move on to other types of student engagement.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189" y="5718"/>
            <a:ext cx="3202242" cy="2401681"/>
          </a:xfrm>
          <a:prstGeom prst="rect">
            <a:avLst/>
          </a:prstGeom>
        </p:spPr>
      </p:pic>
    </p:spTree>
    <p:extLst>
      <p:ext uri="{BB962C8B-B14F-4D97-AF65-F5344CB8AC3E}">
        <p14:creationId xmlns:p14="http://schemas.microsoft.com/office/powerpoint/2010/main" val="19453362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1204</TotalTime>
  <Words>968</Words>
  <Application>Microsoft Macintosh PowerPoint</Application>
  <PresentationFormat>Widescreen</PresentationFormat>
  <Paragraphs>73</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Calibri</vt:lpstr>
      <vt:lpstr>ＭＳ Ｐゴシック</vt:lpstr>
      <vt:lpstr>Trebuchet MS</vt:lpstr>
      <vt:lpstr>Tw Cen MT</vt:lpstr>
      <vt:lpstr>Wingdings</vt:lpstr>
      <vt:lpstr>Arial</vt:lpstr>
      <vt:lpstr>Circuit</vt:lpstr>
      <vt:lpstr>Gaming the System: Students Engage Creatively to Learn Concepts</vt:lpstr>
      <vt:lpstr>Active Learning Requires Student Buy-in</vt:lpstr>
      <vt:lpstr>2. 2nd Class – Island Biogeography theory</vt:lpstr>
      <vt:lpstr>PowerPoint Presentation</vt:lpstr>
      <vt:lpstr>3. 2nd WEEK of CLASS</vt:lpstr>
      <vt:lpstr>SUBjective observations</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“Gaming the System: Students Engage Creatively to Learn Concepts”</dc:title>
  <dc:creator>Claire Kremen</dc:creator>
  <cp:lastModifiedBy>Microsoft Office User</cp:lastModifiedBy>
  <cp:revision>4</cp:revision>
  <dcterms:created xsi:type="dcterms:W3CDTF">2016-05-02T21:42:15Z</dcterms:created>
  <dcterms:modified xsi:type="dcterms:W3CDTF">2016-08-31T18:24:30Z</dcterms:modified>
</cp:coreProperties>
</file>