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9"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F66AD8-BC4A-4004-9882-414398D930C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66AD8-BC4A-4004-9882-414398D930CA}"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DF66AD8-BC4A-4004-9882-414398D930CA}"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F66AD8-BC4A-4004-9882-414398D930C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DF66AD8-BC4A-4004-9882-414398D930CA}" type="datetimeFigureOut">
              <a:rPr lang="en-US" smtClean="0"/>
              <a:t>6/21/16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D2C864-9362-43C7-A136-D9C41D93A96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840" y="349405"/>
            <a:ext cx="7827110" cy="1767262"/>
          </a:xfrm>
        </p:spPr>
        <p:txBody>
          <a:bodyPr>
            <a:normAutofit fontScale="90000"/>
          </a:bodyPr>
          <a:lstStyle/>
          <a:p>
            <a:r>
              <a:rPr lang="en-US" dirty="0" smtClean="0"/>
              <a:t>Digital Reading:  </a:t>
            </a:r>
            <a:br>
              <a:rPr lang="en-US" dirty="0" smtClean="0"/>
            </a:br>
            <a:r>
              <a:rPr lang="en-US" dirty="0" smtClean="0"/>
              <a:t>What do we “know”?</a:t>
            </a:r>
            <a:br>
              <a:rPr lang="en-US" dirty="0" smtClean="0"/>
            </a:br>
            <a:r>
              <a:rPr lang="en-US" sz="2200" dirty="0" smtClean="0"/>
              <a:t/>
            </a:r>
            <a:br>
              <a:rPr lang="en-US" sz="2200" dirty="0" smtClean="0"/>
            </a:br>
            <a:r>
              <a:rPr lang="en-US" sz="2200" dirty="0"/>
              <a:t>Michael Larkin, College Writing Programs</a:t>
            </a:r>
          </a:p>
        </p:txBody>
      </p:sp>
      <p:sp>
        <p:nvSpPr>
          <p:cNvPr id="3" name="Subtitle 2"/>
          <p:cNvSpPr>
            <a:spLocks noGrp="1"/>
          </p:cNvSpPr>
          <p:nvPr>
            <p:ph type="subTitle" idx="1"/>
          </p:nvPr>
        </p:nvSpPr>
        <p:spPr>
          <a:xfrm>
            <a:off x="535840" y="2345619"/>
            <a:ext cx="8017744" cy="2892751"/>
          </a:xfrm>
        </p:spPr>
        <p:txBody>
          <a:bodyPr>
            <a:normAutofit fontScale="92500"/>
          </a:bodyPr>
          <a:lstStyle/>
          <a:p>
            <a:pPr algn="l"/>
            <a:r>
              <a:rPr lang="en-US" sz="3000" dirty="0"/>
              <a:t>“Young people, who vote with their feet in college, are marching in…the digital direction….To reach them, we must start close to where they are, rather than where we imagine or hope they might be.” </a:t>
            </a:r>
            <a:endParaRPr lang="en-US" sz="3000" b="1" dirty="0"/>
          </a:p>
          <a:p>
            <a:pPr algn="l"/>
            <a:r>
              <a:rPr lang="en-US" sz="3000" dirty="0"/>
              <a:t> </a:t>
            </a:r>
            <a:endParaRPr lang="en-US" sz="3000" b="1" dirty="0"/>
          </a:p>
          <a:p>
            <a:pPr algn="r"/>
            <a:r>
              <a:rPr lang="en-US" sz="3000" dirty="0"/>
              <a:t>--N. Katherine </a:t>
            </a:r>
            <a:r>
              <a:rPr lang="en-US" sz="3000" dirty="0" err="1" smtClean="0"/>
              <a:t>Hayles</a:t>
            </a:r>
            <a:r>
              <a:rPr lang="en-US" sz="3000" dirty="0" smtClean="0"/>
              <a:t> (2010)</a:t>
            </a:r>
            <a:endParaRPr lang="en-US" sz="3000" b="1" dirty="0"/>
          </a:p>
          <a:p>
            <a:pPr algn="l"/>
            <a:endParaRPr lang="en-US" dirty="0"/>
          </a:p>
        </p:txBody>
      </p:sp>
      <p:sp>
        <p:nvSpPr>
          <p:cNvPr id="5" name="TextBox 4"/>
          <p:cNvSpPr txBox="1"/>
          <p:nvPr/>
        </p:nvSpPr>
        <p:spPr>
          <a:xfrm>
            <a:off x="575532" y="6164875"/>
            <a:ext cx="8075009" cy="369332"/>
          </a:xfrm>
          <a:prstGeom prst="rect">
            <a:avLst/>
          </a:prstGeom>
          <a:noFill/>
        </p:spPr>
        <p:txBody>
          <a:bodyPr wrap="none" rtlCol="0">
            <a:spAutoFit/>
          </a:bodyPr>
          <a:lstStyle/>
          <a:p>
            <a:r>
              <a:rPr lang="en-US" dirty="0"/>
              <a:t>http://</a:t>
            </a:r>
            <a:r>
              <a:rPr lang="en-US" dirty="0" err="1"/>
              <a:t>writing.berkeley.edu</a:t>
            </a:r>
            <a:r>
              <a:rPr lang="en-US" dirty="0"/>
              <a:t>/resource/digital-reading-challenges-and-opportunities</a:t>
            </a:r>
          </a:p>
        </p:txBody>
      </p:sp>
    </p:spTree>
    <p:extLst>
      <p:ext uri="{BB962C8B-B14F-4D97-AF65-F5344CB8AC3E}">
        <p14:creationId xmlns:p14="http://schemas.microsoft.com/office/powerpoint/2010/main" val="20584521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_diverse_et_artificiose_machine_del_Capitano_Agostino_Ramelli_Figure_CLXXXVIII.jpg"/>
          <p:cNvPicPr>
            <a:picLocks noGrp="1" noChangeAspect="1"/>
          </p:cNvPicPr>
          <p:nvPr>
            <p:ph idx="1"/>
          </p:nvPr>
        </p:nvPicPr>
        <p:blipFill>
          <a:blip r:embed="rId2" cstate="print">
            <a:extLst>
              <a:ext uri="{28A0092B-C50C-407E-A947-70E740481C1C}">
                <a14:useLocalDpi xmlns:a14="http://schemas.microsoft.com/office/drawing/2010/main" val="0"/>
              </a:ext>
            </a:extLst>
          </a:blip>
          <a:srcRect t="33815" b="33815"/>
          <a:stretch>
            <a:fillRect/>
          </a:stretch>
        </p:blipFill>
        <p:spPr>
          <a:xfrm>
            <a:off x="872067" y="1591055"/>
            <a:ext cx="7408333" cy="4535107"/>
          </a:xfrm>
        </p:spPr>
      </p:pic>
      <p:sp>
        <p:nvSpPr>
          <p:cNvPr id="3" name="Title 2"/>
          <p:cNvSpPr>
            <a:spLocks noGrp="1"/>
          </p:cNvSpPr>
          <p:nvPr>
            <p:ph type="title"/>
          </p:nvPr>
        </p:nvSpPr>
        <p:spPr/>
        <p:txBody>
          <a:bodyPr>
            <a:normAutofit fontScale="90000"/>
          </a:bodyPr>
          <a:lstStyle/>
          <a:p>
            <a:r>
              <a:rPr lang="en-US" dirty="0"/>
              <a:t>Digital Reading:  </a:t>
            </a:r>
            <a:br>
              <a:rPr lang="en-US" dirty="0"/>
            </a:br>
            <a:r>
              <a:rPr lang="en-US" dirty="0" smtClean="0"/>
              <a:t>Where do we go #next?</a:t>
            </a:r>
            <a:endParaRPr lang="en-US" dirty="0"/>
          </a:p>
        </p:txBody>
      </p:sp>
      <p:sp>
        <p:nvSpPr>
          <p:cNvPr id="4" name="Rectangle 3"/>
          <p:cNvSpPr/>
          <p:nvPr/>
        </p:nvSpPr>
        <p:spPr>
          <a:xfrm>
            <a:off x="457200" y="6126163"/>
            <a:ext cx="8229600" cy="369332"/>
          </a:xfrm>
          <a:prstGeom prst="rect">
            <a:avLst/>
          </a:prstGeom>
        </p:spPr>
        <p:txBody>
          <a:bodyPr wrap="square">
            <a:spAutoFit/>
          </a:bodyPr>
          <a:lstStyle/>
          <a:p>
            <a:pPr algn="ctr"/>
            <a:r>
              <a:rPr lang="en-US" dirty="0"/>
              <a:t>http://</a:t>
            </a:r>
            <a:r>
              <a:rPr lang="en-US" dirty="0" err="1"/>
              <a:t>writing.berkeley.edu</a:t>
            </a:r>
            <a:r>
              <a:rPr lang="en-US" dirty="0"/>
              <a:t>/resource/digital-reading-challenges-and-opportunities</a:t>
            </a:r>
          </a:p>
        </p:txBody>
      </p:sp>
    </p:spTree>
    <p:extLst>
      <p:ext uri="{BB962C8B-B14F-4D97-AF65-F5344CB8AC3E}">
        <p14:creationId xmlns:p14="http://schemas.microsoft.com/office/powerpoint/2010/main" val="41688050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11442" y="2258850"/>
            <a:ext cx="7408333" cy="2384323"/>
          </a:xfrm>
        </p:spPr>
        <p:txBody>
          <a:bodyPr>
            <a:normAutofit/>
          </a:bodyPr>
          <a:lstStyle/>
          <a:p>
            <a:pPr marL="0" indent="0">
              <a:buNone/>
            </a:pPr>
            <a:r>
              <a:rPr lang="en-US" sz="2800" i="1" dirty="0"/>
              <a:t>Why are you staring at this </a:t>
            </a:r>
            <a:r>
              <a:rPr lang="en-US" sz="2800" i="1" dirty="0" smtClean="0"/>
              <a:t>screen </a:t>
            </a:r>
            <a:r>
              <a:rPr lang="en-US" sz="2800" i="1" dirty="0"/>
              <a:t>for answers?</a:t>
            </a:r>
          </a:p>
          <a:p>
            <a:pPr marL="0" indent="0">
              <a:buNone/>
            </a:pPr>
            <a:endParaRPr lang="en-US" dirty="0" smtClean="0"/>
          </a:p>
          <a:p>
            <a:pPr marL="0" indent="0">
              <a:buNone/>
            </a:pPr>
            <a:r>
              <a:rPr lang="en-US" dirty="0" smtClean="0"/>
              <a:t>	*Point one (You are…)</a:t>
            </a:r>
            <a:endParaRPr lang="en-US" dirty="0"/>
          </a:p>
          <a:p>
            <a:pPr marL="0" indent="0">
              <a:buNone/>
            </a:pPr>
            <a:r>
              <a:rPr lang="en-US" dirty="0" smtClean="0"/>
              <a:t>	*Point two (…getting…)</a:t>
            </a:r>
            <a:endParaRPr lang="en-US" dirty="0"/>
          </a:p>
          <a:p>
            <a:pPr marL="0" indent="0">
              <a:buNone/>
            </a:pPr>
            <a:r>
              <a:rPr lang="en-US" dirty="0" smtClean="0"/>
              <a:t>	*Point three (…very sleepy.)</a:t>
            </a:r>
            <a:endParaRPr lang="en-US" dirty="0"/>
          </a:p>
        </p:txBody>
      </p:sp>
      <p:sp>
        <p:nvSpPr>
          <p:cNvPr id="10" name="Rectangle 9"/>
          <p:cNvSpPr/>
          <p:nvPr/>
        </p:nvSpPr>
        <p:spPr>
          <a:xfrm>
            <a:off x="515993" y="506491"/>
            <a:ext cx="8335280" cy="646331"/>
          </a:xfrm>
          <a:prstGeom prst="rect">
            <a:avLst/>
          </a:prstGeom>
        </p:spPr>
        <p:txBody>
          <a:bodyPr wrap="square">
            <a:spAutoFit/>
          </a:bodyPr>
          <a:lstStyle/>
          <a:p>
            <a:r>
              <a:rPr lang="en-US" sz="3600" dirty="0"/>
              <a:t>Digital </a:t>
            </a:r>
            <a:r>
              <a:rPr lang="en-US" sz="3600" dirty="0" smtClean="0"/>
              <a:t>Reading: Where </a:t>
            </a:r>
            <a:r>
              <a:rPr lang="en-US" sz="3600" dirty="0"/>
              <a:t>do we go #next?</a:t>
            </a:r>
            <a:endParaRPr lang="en-US" sz="3600" dirty="0">
              <a:latin typeface="+mj-lt"/>
            </a:endParaRPr>
          </a:p>
        </p:txBody>
      </p:sp>
      <p:sp>
        <p:nvSpPr>
          <p:cNvPr id="12" name="Rectangle 11"/>
          <p:cNvSpPr/>
          <p:nvPr/>
        </p:nvSpPr>
        <p:spPr>
          <a:xfrm>
            <a:off x="-1" y="4890849"/>
            <a:ext cx="9082365" cy="646331"/>
          </a:xfrm>
          <a:prstGeom prst="rect">
            <a:avLst/>
          </a:prstGeom>
        </p:spPr>
        <p:txBody>
          <a:bodyPr wrap="square">
            <a:spAutoFit/>
          </a:bodyPr>
          <a:lstStyle/>
          <a:p>
            <a:r>
              <a:rPr lang="en-US" sz="3600" dirty="0"/>
              <a:t>Be </a:t>
            </a:r>
            <a:r>
              <a:rPr lang="en-US" sz="3600" i="1" u="sng" dirty="0"/>
              <a:t>mindful</a:t>
            </a:r>
            <a:r>
              <a:rPr lang="en-US" sz="3600" i="1" dirty="0"/>
              <a:t> of how </a:t>
            </a:r>
            <a:r>
              <a:rPr lang="en-US" sz="3600" i="1" dirty="0" smtClean="0"/>
              <a:t>you and your students </a:t>
            </a:r>
            <a:r>
              <a:rPr lang="en-US" sz="3600" i="1" dirty="0"/>
              <a:t>read</a:t>
            </a:r>
            <a:r>
              <a:rPr lang="en-US" sz="3600" dirty="0"/>
              <a:t> </a:t>
            </a:r>
          </a:p>
        </p:txBody>
      </p:sp>
      <p:sp>
        <p:nvSpPr>
          <p:cNvPr id="14" name="TextBox 13"/>
          <p:cNvSpPr txBox="1"/>
          <p:nvPr/>
        </p:nvSpPr>
        <p:spPr>
          <a:xfrm>
            <a:off x="638637" y="6211669"/>
            <a:ext cx="8075009" cy="646331"/>
          </a:xfrm>
          <a:prstGeom prst="rect">
            <a:avLst/>
          </a:prstGeom>
          <a:noFill/>
        </p:spPr>
        <p:txBody>
          <a:bodyPr wrap="none" rtlCol="0">
            <a:spAutoFit/>
          </a:bodyPr>
          <a:lstStyle/>
          <a:p>
            <a:r>
              <a:rPr lang="en-US" dirty="0"/>
              <a:t>http://</a:t>
            </a:r>
            <a:r>
              <a:rPr lang="en-US" dirty="0" err="1"/>
              <a:t>writing.berkeley.edu</a:t>
            </a:r>
            <a:r>
              <a:rPr lang="en-US" dirty="0"/>
              <a:t>/resource/digital-reading-challenges-and-opportunities</a:t>
            </a:r>
          </a:p>
          <a:p>
            <a:endParaRPr lang="en-US" dirty="0"/>
          </a:p>
        </p:txBody>
      </p:sp>
    </p:spTree>
    <p:extLst>
      <p:ext uri="{BB962C8B-B14F-4D97-AF65-F5344CB8AC3E}">
        <p14:creationId xmlns:p14="http://schemas.microsoft.com/office/powerpoint/2010/main" val="26143085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49</TotalTime>
  <Words>132</Words>
  <Application>Microsoft Macintosh PowerPoint</Application>
  <PresentationFormat>On-screen Show (4:3)</PresentationFormat>
  <Paragraphs>15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Waveform</vt:lpstr>
      <vt:lpstr>Digital Reading:   What do we “know”?  Michael Larkin, College Writing Programs</vt:lpstr>
      <vt:lpstr>Digital Reading:   Where do we go #next?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Larkin</dc:creator>
  <cp:lastModifiedBy>Melanie Green</cp:lastModifiedBy>
  <cp:revision>9</cp:revision>
  <dcterms:created xsi:type="dcterms:W3CDTF">2016-04-08T19:32:53Z</dcterms:created>
  <dcterms:modified xsi:type="dcterms:W3CDTF">2016-06-21T19:58:26Z</dcterms:modified>
</cp:coreProperties>
</file>