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69D48-05E4-4C94-B266-9C5BCA052343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95934-F3DE-4DBF-93E3-146B96B10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73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smtClean="0"/>
              <a:t>Two hopes – apply charts for your own purposes; see how “conflict res” could enrich your courses</a:t>
            </a:r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What is Conflict Res? Negotiation; Mediation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ADR  dispute/conflict</a:t>
            </a:r>
            <a:r>
              <a:rPr lang="en-US" baseline="0" dirty="0" smtClean="0"/>
              <a:t> over the name for the field – conflict/dispute – things not going well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Negotiation,</a:t>
            </a:r>
            <a:r>
              <a:rPr lang="en-US" baseline="0" dirty="0" smtClean="0"/>
              <a:t> Mediation, Arbitration, A.L.</a:t>
            </a:r>
            <a:r>
              <a:rPr lang="en-US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Courses</a:t>
            </a:r>
          </a:p>
          <a:p>
            <a:pPr marL="0" indent="0">
              <a:buNone/>
            </a:pPr>
            <a:r>
              <a:rPr lang="en-US" dirty="0" smtClean="0"/>
              <a:t>	Negotiation</a:t>
            </a:r>
            <a:r>
              <a:rPr lang="en-US" baseline="0" dirty="0" smtClean="0"/>
              <a:t> for foreign lawyers in LL.M. programs – Chapman University School of Law – </a:t>
            </a:r>
          </a:p>
          <a:p>
            <a:r>
              <a:rPr lang="en-US" baseline="0" dirty="0" smtClean="0"/>
              <a:t>	College Writing R1A – academic writing, critical thinking, summarizing, paraphrasing, quoting – theme</a:t>
            </a:r>
          </a:p>
          <a:p>
            <a:r>
              <a:rPr lang="en-US" baseline="0" dirty="0" smtClean="0"/>
              <a:t>	Summer: English Communication Skills for </a:t>
            </a:r>
            <a:r>
              <a:rPr lang="en-US" baseline="0" dirty="0" err="1" smtClean="0"/>
              <a:t>intl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ss</a:t>
            </a:r>
            <a:r>
              <a:rPr lang="en-US" baseline="0" dirty="0" smtClean="0"/>
              <a:t>: n &amp; m for law, business, international relations, general academics</a:t>
            </a:r>
          </a:p>
          <a:p>
            <a:r>
              <a:rPr lang="en-US" baseline="0" dirty="0" smtClean="0"/>
              <a:t>                   All courses: apply skills to conflicts – history, current events, current issues (environment; </a:t>
            </a:r>
            <a:r>
              <a:rPr lang="en-US" baseline="0" dirty="0" err="1" smtClean="0"/>
              <a:t>immig</a:t>
            </a:r>
            <a:r>
              <a:rPr lang="en-US" baseline="0" dirty="0" smtClean="0"/>
              <a:t>) literature, film </a:t>
            </a:r>
          </a:p>
          <a:p>
            <a:r>
              <a:rPr lang="en-US" dirty="0" smtClean="0"/>
              <a:t>2. Problem: </a:t>
            </a:r>
          </a:p>
          <a:p>
            <a:r>
              <a:rPr lang="en-US" dirty="0" smtClean="0"/>
              <a:t>Examples:</a:t>
            </a:r>
            <a:r>
              <a:rPr lang="en-US" baseline="0" dirty="0" smtClean="0"/>
              <a:t> N &amp; S Korea; Women driving in Saudi Arabia; Honor killings in Afghan; Superman v Batman</a:t>
            </a:r>
          </a:p>
          <a:p>
            <a:r>
              <a:rPr lang="en-US" baseline="0" dirty="0" smtClean="0"/>
              <a:t>                 </a:t>
            </a:r>
            <a:endParaRPr lang="en-US" dirty="0" smtClean="0"/>
          </a:p>
          <a:p>
            <a:r>
              <a:rPr lang="en-US" dirty="0" smtClean="0"/>
              <a:t>a. organizing</a:t>
            </a:r>
            <a:r>
              <a:rPr lang="en-US" baseline="0" dirty="0" smtClean="0"/>
              <a:t> large amounts of info and analysis from various sources – readings; films; humans</a:t>
            </a:r>
          </a:p>
          <a:p>
            <a:r>
              <a:rPr lang="en-US" baseline="0" dirty="0" smtClean="0"/>
              <a:t>                 b. based on frameworks (Maslow); “principled negotiation” – Getting to Yes</a:t>
            </a:r>
          </a:p>
          <a:p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	Focus on applications of theories to cases</a:t>
            </a:r>
          </a:p>
          <a:p>
            <a:r>
              <a:rPr lang="en-US" dirty="0" smtClean="0"/>
              <a:t>		Role-Plays</a:t>
            </a:r>
            <a:r>
              <a:rPr lang="en-US" baseline="0" dirty="0" smtClean="0"/>
              <a:t> – fast-paced, live action – info comes in – messy – emotionally - </a:t>
            </a:r>
            <a:r>
              <a:rPr lang="en-US" baseline="0" dirty="0" err="1" smtClean="0"/>
              <a:t>disorg</a:t>
            </a:r>
            <a:endParaRPr lang="en-US" baseline="0" dirty="0" smtClean="0"/>
          </a:p>
          <a:p>
            <a:r>
              <a:rPr lang="en-US" baseline="0" dirty="0" smtClean="0"/>
              <a:t>		Analysis – read many sources, perspectives, sober consideration</a:t>
            </a:r>
          </a:p>
          <a:p>
            <a:endParaRPr lang="en-US" dirty="0" smtClean="0"/>
          </a:p>
          <a:p>
            <a:r>
              <a:rPr lang="en-US" dirty="0" smtClean="0"/>
              <a:t>Prof needs a way to a. teach all this in a systematic &amp; authentic way – show connections among the categories</a:t>
            </a:r>
          </a:p>
          <a:p>
            <a:r>
              <a:rPr lang="en-US" dirty="0" smtClean="0"/>
              <a:t>                             b. assess (</a:t>
            </a:r>
            <a:r>
              <a:rPr lang="en-US" baseline="0" dirty="0" smtClean="0"/>
              <a:t>gaps, misunderstandings about theory); applications </a:t>
            </a:r>
          </a:p>
          <a:p>
            <a:r>
              <a:rPr lang="en-US" baseline="0" dirty="0" smtClean="0"/>
              <a:t>                             c. assess quickly &amp; accurately</a:t>
            </a:r>
          </a:p>
          <a:p>
            <a:r>
              <a:rPr lang="en-US" baseline="0" dirty="0" smtClean="0"/>
              <a:t>                             d. give quick, focused feedback that </a:t>
            </a:r>
            <a:r>
              <a:rPr lang="en-US" baseline="0" dirty="0" err="1" smtClean="0"/>
              <a:t>ss</a:t>
            </a:r>
            <a:r>
              <a:rPr lang="en-US" baseline="0" dirty="0" smtClean="0"/>
              <a:t> can immediately apply to role-play/future prep/debriefing </a:t>
            </a:r>
          </a:p>
          <a:p>
            <a:r>
              <a:rPr lang="en-US" baseline="0" dirty="0" smtClean="0"/>
              <a:t>                                        ss. Need same approach for planning; role-play; debriefing – what happened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95934-F3DE-4DBF-93E3-146B96B1053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43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1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30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89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49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90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69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4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1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21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E6F67-8F15-4DD9-AF67-0A01E6010DB0}" type="datetimeFigureOut">
              <a:rPr lang="en-US" smtClean="0"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BC9E6-9A35-4EB6-BC9C-CE293CDA8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Waves of Innovation - Assessment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Analysis Charts: </a:t>
            </a:r>
            <a:br>
              <a:rPr lang="en-US" dirty="0" smtClean="0"/>
            </a:br>
            <a:r>
              <a:rPr lang="en-US" dirty="0" smtClean="0"/>
              <a:t>Killing 10 Birds With 1 Stone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Barrie J. Roberts, College Writing</a:t>
            </a:r>
          </a:p>
          <a:p>
            <a:r>
              <a:rPr lang="en-US" sz="2000" dirty="0" smtClean="0"/>
              <a:t>bjr@berkeley.edu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4015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FENSAR CHARTS –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 Conflict Resolution Across the Curriculum</a:t>
            </a:r>
          </a:p>
          <a:p>
            <a:r>
              <a:rPr lang="en-US" dirty="0" smtClean="0"/>
              <a:t>2. Problem - Solution</a:t>
            </a:r>
          </a:p>
          <a:p>
            <a:r>
              <a:rPr lang="en-US" dirty="0" smtClean="0"/>
              <a:t>3. FENSAR Charts</a:t>
            </a:r>
          </a:p>
          <a:p>
            <a:r>
              <a:rPr lang="en-US" dirty="0" smtClean="0"/>
              <a:t>4. Ten Benefits </a:t>
            </a:r>
          </a:p>
          <a:p>
            <a:pPr lvl="1"/>
            <a:r>
              <a:rPr lang="en-US" dirty="0" smtClean="0"/>
              <a:t>Students</a:t>
            </a:r>
          </a:p>
          <a:p>
            <a:pPr lvl="1"/>
            <a:r>
              <a:rPr lang="en-US" dirty="0" smtClean="0"/>
              <a:t>Instructors</a:t>
            </a:r>
          </a:p>
          <a:p>
            <a:r>
              <a:rPr lang="en-US" dirty="0" smtClean="0"/>
              <a:t>5. Applications to other fields?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850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FENSAR – Cinderella v </a:t>
            </a:r>
            <a:r>
              <a:rPr lang="en-US" sz="4000" dirty="0" smtClean="0"/>
              <a:t>Stepmother</a:t>
            </a:r>
            <a:endParaRPr lang="en-US" sz="40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81889"/>
              </p:ext>
            </p:extLst>
          </p:nvPr>
        </p:nvGraphicFramePr>
        <p:xfrm>
          <a:off x="1524000" y="1397000"/>
          <a:ext cx="6096000" cy="548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F</a:t>
                      </a:r>
                      <a:r>
                        <a:rPr lang="en-US" dirty="0" smtClean="0"/>
                        <a:t>acts/Positions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PARTY</a:t>
                      </a:r>
                    </a:p>
                    <a:p>
                      <a:r>
                        <a:rPr lang="en-US" dirty="0" smtClean="0"/>
                        <a:t>EQUAL</a:t>
                      </a:r>
                      <a:r>
                        <a:rPr lang="en-US" baseline="0" dirty="0" smtClean="0"/>
                        <a:t> CHORES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PARTY</a:t>
                      </a:r>
                    </a:p>
                    <a:p>
                      <a:r>
                        <a:rPr lang="en-US" dirty="0" smtClean="0"/>
                        <a:t>OBEY</a:t>
                      </a:r>
                      <a:r>
                        <a:rPr lang="en-US" baseline="0" dirty="0" smtClean="0"/>
                        <a:t> ME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r>
                        <a:rPr lang="en-US" sz="1800" dirty="0" smtClean="0"/>
                        <a:t>motions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frustrated,</a:t>
                      </a:r>
                      <a:r>
                        <a:rPr lang="en-US" baseline="0" dirty="0" smtClean="0"/>
                        <a:t> l</a:t>
                      </a:r>
                      <a:r>
                        <a:rPr lang="en-US" dirty="0" smtClean="0"/>
                        <a:t>onely,</a:t>
                      </a:r>
                    </a:p>
                    <a:p>
                      <a:r>
                        <a:rPr lang="en-US" dirty="0" smtClean="0"/>
                        <a:t>sad, hopeless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frustrated, angry, jealous, worried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</a:t>
                      </a:r>
                      <a:r>
                        <a:rPr lang="en-US" dirty="0" smtClean="0"/>
                        <a:t>eeds/Values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freedom, fairness,  communication,</a:t>
                      </a:r>
                    </a:p>
                    <a:p>
                      <a:r>
                        <a:rPr lang="en-US" dirty="0" smtClean="0"/>
                        <a:t>love, family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family,</a:t>
                      </a:r>
                      <a:r>
                        <a:rPr lang="en-US" baseline="0" dirty="0" smtClean="0"/>
                        <a:t>  authority, </a:t>
                      </a:r>
                      <a:r>
                        <a:rPr lang="en-US" dirty="0" smtClean="0"/>
                        <a:t>order,  cleanliness ,</a:t>
                      </a:r>
                    </a:p>
                    <a:p>
                      <a:r>
                        <a:rPr lang="en-US" dirty="0" smtClean="0"/>
                        <a:t>communication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</a:t>
                      </a:r>
                      <a:r>
                        <a:rPr lang="en-US" dirty="0" smtClean="0"/>
                        <a:t>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Equalize chores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Family dinners</a:t>
                      </a:r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 Train C for </a:t>
                      </a:r>
                      <a:r>
                        <a:rPr lang="en-US" baseline="0" dirty="0" smtClean="0"/>
                        <a:t>chores</a:t>
                      </a:r>
                    </a:p>
                    <a:p>
                      <a:r>
                        <a:rPr lang="en-US" baseline="0" dirty="0" smtClean="0"/>
                        <a:t>4. Polite </a:t>
                      </a:r>
                      <a:r>
                        <a:rPr lang="en-US" baseline="0" dirty="0" err="1" smtClean="0"/>
                        <a:t>communic</a:t>
                      </a:r>
                      <a:r>
                        <a:rPr lang="en-US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</a:t>
                      </a:r>
                      <a:r>
                        <a:rPr lang="en-US" dirty="0" smtClean="0"/>
                        <a:t>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A.L. revealed </a:t>
                      </a:r>
                      <a:r>
                        <a:rPr lang="en-US" baseline="0" dirty="0" smtClean="0"/>
                        <a:t> misunderstandings &amp; shared emotions, needs, values.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/>
                        <a:t>Focusing on </a:t>
                      </a:r>
                      <a:r>
                        <a:rPr lang="en-US" u="sng" dirty="0" smtClean="0"/>
                        <a:t>future</a:t>
                      </a:r>
                      <a:r>
                        <a:rPr lang="en-US" u="sng" baseline="0" dirty="0" smtClean="0"/>
                        <a:t>  </a:t>
                      </a:r>
                      <a:r>
                        <a:rPr lang="en-US" u="none" baseline="0" dirty="0" smtClean="0"/>
                        <a:t>&amp; </a:t>
                      </a:r>
                      <a:r>
                        <a:rPr lang="en-US" u="sng" baseline="0" dirty="0" smtClean="0"/>
                        <a:t>BATNAs</a:t>
                      </a:r>
                      <a:r>
                        <a:rPr lang="en-US" u="none" baseline="0" dirty="0" smtClean="0"/>
                        <a:t> </a:t>
                      </a:r>
                      <a:r>
                        <a:rPr lang="en-US" baseline="0" dirty="0" smtClean="0"/>
                        <a:t>focused parties on </a:t>
                      </a:r>
                      <a:r>
                        <a:rPr lang="en-US" u="sng" baseline="0" dirty="0" smtClean="0"/>
                        <a:t>solutions </a:t>
                      </a:r>
                      <a:endParaRPr lang="en-US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r>
                        <a:rPr lang="en-US" dirty="0" smtClean="0"/>
                        <a:t>eflections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Biased vs. stepmom - caucus helped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Appl</a:t>
                      </a:r>
                      <a:r>
                        <a:rPr lang="en-US" dirty="0" smtClean="0"/>
                        <a:t>: Prof-Student;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Border disputes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227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195</Words>
  <Application>Microsoft Macintosh PowerPoint</Application>
  <PresentationFormat>On-screen Show (4:3)</PresentationFormat>
  <Paragraphs>64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 Waves of Innovation - Assessment Analysis Charts:  Killing 10 Birds With 1 Stone  </vt:lpstr>
      <vt:lpstr>FENSAR CHARTS – WHY?</vt:lpstr>
      <vt:lpstr>FENSAR – Cinderella v Stepmother</vt:lpstr>
    </vt:vector>
  </TitlesOfParts>
  <Company>Microsoft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Analysis Charts: Killing 10 Birds With 1 Stone</dc:title>
  <dc:creator>Barrie</dc:creator>
  <cp:lastModifiedBy>Microsoft Office User</cp:lastModifiedBy>
  <cp:revision>19</cp:revision>
  <dcterms:created xsi:type="dcterms:W3CDTF">2016-04-21T17:21:40Z</dcterms:created>
  <dcterms:modified xsi:type="dcterms:W3CDTF">2016-08-31T18:07:19Z</dcterms:modified>
</cp:coreProperties>
</file>