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extLst>
      <p:ext uri="{BB962C8B-B14F-4D97-AF65-F5344CB8AC3E}">
        <p14:creationId xmlns:p14="http://schemas.microsoft.com/office/powerpoint/2010/main" val="159862391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loanstudio.tumblr.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667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50">
                <a:solidFill>
                  <a:srgbClr val="444444"/>
                </a:solidFill>
                <a:highlight>
                  <a:srgbClr val="FFFFFF"/>
                </a:highlight>
              </a:rPr>
              <a:t>At U.C. Berkeley’s College Writing Programs, I work with an incredibly diverse group of learners, from multilingual bridge summer students to an accelerated first-year composition group to advanced undergraduate researchers. Given the especially large number of multilingual and Generation 1.5 learners, as well as high anxiety in general around ‘perfect’ writing, the Tumblr space is intentionally messy, interactive, and dynamic.</a:t>
            </a:r>
          </a:p>
        </p:txBody>
      </p:sp>
    </p:spTree>
    <p:extLst>
      <p:ext uri="{BB962C8B-B14F-4D97-AF65-F5344CB8AC3E}">
        <p14:creationId xmlns:p14="http://schemas.microsoft.com/office/powerpoint/2010/main" val="70771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n-US" sz="1200">
                <a:solidFill>
                  <a:schemeClr val="dk1"/>
                </a:solidFill>
                <a:latin typeface="Calibri"/>
                <a:ea typeface="Calibri"/>
                <a:cs typeface="Calibri"/>
                <a:sym typeface="Calibri"/>
              </a:rPr>
              <a:t>Value of the ‘pedagogy of abundance’ (Weller 2011) and the importance of self-regulated learning:</a:t>
            </a:r>
          </a:p>
          <a:p>
            <a:pPr marL="457200" lvl="0" indent="-3048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goal-directed / independent access</a:t>
            </a:r>
          </a:p>
          <a:p>
            <a:pPr marL="457200" lvl="0" indent="-3048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a willingness to access, explore &amp; contribute</a:t>
            </a:r>
          </a:p>
          <a:p>
            <a:pPr marL="457200" lvl="0" indent="-3048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metacognitive iteration</a:t>
            </a:r>
          </a:p>
          <a:p>
            <a:pPr lvl="0" rtl="0">
              <a:spcBef>
                <a:spcPts val="0"/>
              </a:spcBef>
              <a:buClr>
                <a:schemeClr val="dk1"/>
              </a:buClr>
              <a:buSzPct val="25000"/>
              <a:buFont typeface="Arial"/>
              <a:buNone/>
            </a:pPr>
            <a:endParaRPr sz="120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a:solidFill>
                  <a:schemeClr val="dk1"/>
                </a:solidFill>
                <a:latin typeface="Calibri"/>
                <a:ea typeface="Calibri"/>
                <a:cs typeface="Calibri"/>
                <a:sym typeface="Calibri"/>
              </a:rPr>
              <a:t>A cumulative, recursive, and interlocking framework (Matsuda 2010) that honors World Englishes while teaching the strategies of discourse negotiation and the principle of 'rigorous play'. </a:t>
            </a:r>
          </a:p>
          <a:p>
            <a:pPr marL="0" marR="0" lvl="0" indent="0" algn="l" rtl="0">
              <a:spcBef>
                <a:spcPts val="0"/>
              </a:spcBef>
              <a:buClr>
                <a:schemeClr val="dk1"/>
              </a:buClr>
              <a:buSzPct val="25000"/>
              <a:buFont typeface="Arial"/>
              <a:buNone/>
            </a:pPr>
            <a:endParaRPr sz="1200">
              <a:solidFill>
                <a:srgbClr val="444444"/>
              </a:solidFill>
              <a:highlight>
                <a:srgbClr val="FFFFFF"/>
              </a:highlight>
            </a:endParaRPr>
          </a:p>
        </p:txBody>
      </p:sp>
    </p:spTree>
    <p:extLst>
      <p:ext uri="{BB962C8B-B14F-4D97-AF65-F5344CB8AC3E}">
        <p14:creationId xmlns:p14="http://schemas.microsoft.com/office/powerpoint/2010/main" val="174803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a:solidFill>
                  <a:schemeClr val="dk1"/>
                </a:solidFill>
              </a:rPr>
              <a:t>Student Findings:</a:t>
            </a:r>
          </a:p>
          <a:p>
            <a:pPr marL="457200" lvl="0" indent="-304800" rtl="0">
              <a:lnSpc>
                <a:spcPct val="115000"/>
              </a:lnSpc>
              <a:spcBef>
                <a:spcPts val="0"/>
              </a:spcBef>
              <a:spcAft>
                <a:spcPts val="1100"/>
              </a:spcAft>
              <a:buClr>
                <a:srgbClr val="444444"/>
              </a:buClr>
              <a:buSzPct val="100000"/>
              <a:buFont typeface="Calibri"/>
              <a:buChar char="-"/>
            </a:pPr>
            <a:r>
              <a:rPr lang="en-US" sz="1200">
                <a:solidFill>
                  <a:srgbClr val="444444"/>
                </a:solidFill>
                <a:latin typeface="Calibri"/>
                <a:ea typeface="Calibri"/>
                <a:cs typeface="Calibri"/>
                <a:sym typeface="Calibri"/>
              </a:rPr>
              <a:t>“Posting my writing and ideas onto the Tumblr blog was very useful and different. It allowed me to save my work in one area, but also to express my ideas in a different way. </a:t>
            </a:r>
            <a:r>
              <a:rPr lang="en-US" sz="1200" b="1">
                <a:solidFill>
                  <a:srgbClr val="444444"/>
                </a:solidFill>
                <a:latin typeface="Calibri"/>
                <a:ea typeface="Calibri"/>
                <a:cs typeface="Calibri"/>
                <a:sym typeface="Calibri"/>
              </a:rPr>
              <a:t>It removed the anxieties of writing.”</a:t>
            </a:r>
          </a:p>
          <a:p>
            <a:pPr marL="457200" lvl="0" indent="-304800" rtl="0">
              <a:lnSpc>
                <a:spcPct val="115000"/>
              </a:lnSpc>
              <a:spcBef>
                <a:spcPts val="1100"/>
              </a:spcBef>
              <a:spcAft>
                <a:spcPts val="1100"/>
              </a:spcAft>
              <a:buClr>
                <a:srgbClr val="444444"/>
              </a:buClr>
              <a:buSzPct val="100000"/>
              <a:buFont typeface="Calibri"/>
              <a:buChar char="-"/>
            </a:pPr>
            <a:r>
              <a:rPr lang="en-US" sz="1200">
                <a:solidFill>
                  <a:srgbClr val="444444"/>
                </a:solidFill>
                <a:latin typeface="Calibri"/>
                <a:ea typeface="Calibri"/>
                <a:cs typeface="Calibri"/>
                <a:sym typeface="Calibri"/>
              </a:rPr>
              <a:t>“I used tumblr as much as I could to </a:t>
            </a:r>
            <a:r>
              <a:rPr lang="en-US" sz="1200" b="1">
                <a:solidFill>
                  <a:srgbClr val="444444"/>
                </a:solidFill>
                <a:latin typeface="Calibri"/>
                <a:ea typeface="Calibri"/>
                <a:cs typeface="Calibri"/>
                <a:sym typeface="Calibri"/>
              </a:rPr>
              <a:t>post ideas, thoughts </a:t>
            </a:r>
            <a:r>
              <a:rPr lang="en-US" sz="1200">
                <a:solidFill>
                  <a:srgbClr val="444444"/>
                </a:solidFill>
                <a:latin typeface="Calibri"/>
                <a:ea typeface="Calibri"/>
                <a:cs typeface="Calibri"/>
                <a:sym typeface="Calibri"/>
              </a:rPr>
              <a:t>and it </a:t>
            </a:r>
            <a:r>
              <a:rPr lang="en-US" sz="1200" b="1">
                <a:solidFill>
                  <a:srgbClr val="444444"/>
                </a:solidFill>
                <a:latin typeface="Calibri"/>
                <a:ea typeface="Calibri"/>
                <a:cs typeface="Calibri"/>
                <a:sym typeface="Calibri"/>
              </a:rPr>
              <a:t>helped keep everything organized</a:t>
            </a:r>
            <a:r>
              <a:rPr lang="en-US" sz="1200">
                <a:solidFill>
                  <a:srgbClr val="444444"/>
                </a:solidFill>
                <a:latin typeface="Calibri"/>
                <a:ea typeface="Calibri"/>
                <a:cs typeface="Calibri"/>
                <a:sym typeface="Calibri"/>
              </a:rPr>
              <a:t> with easy access.”</a:t>
            </a:r>
          </a:p>
          <a:p>
            <a:pPr marL="457200" lvl="0" indent="-304800" rtl="0">
              <a:lnSpc>
                <a:spcPct val="115000"/>
              </a:lnSpc>
              <a:spcBef>
                <a:spcPts val="1100"/>
              </a:spcBef>
              <a:spcAft>
                <a:spcPts val="1100"/>
              </a:spcAft>
              <a:buClr>
                <a:srgbClr val="444444"/>
              </a:buClr>
              <a:buSzPct val="100000"/>
              <a:buFont typeface="Calibri"/>
              <a:buChar char="-"/>
            </a:pPr>
            <a:r>
              <a:rPr lang="en-US" sz="1200">
                <a:solidFill>
                  <a:srgbClr val="444444"/>
                </a:solidFill>
                <a:latin typeface="Calibri"/>
                <a:ea typeface="Calibri"/>
                <a:cs typeface="Calibri"/>
                <a:sym typeface="Calibri"/>
              </a:rPr>
              <a:t>“Really helpful… </a:t>
            </a:r>
            <a:r>
              <a:rPr lang="en-US" sz="1200" b="1">
                <a:solidFill>
                  <a:srgbClr val="444444"/>
                </a:solidFill>
                <a:latin typeface="Calibri"/>
                <a:ea typeface="Calibri"/>
                <a:cs typeface="Calibri"/>
                <a:sym typeface="Calibri"/>
              </a:rPr>
              <a:t>much easier to follow the coursework</a:t>
            </a:r>
            <a:r>
              <a:rPr lang="en-US" sz="1200">
                <a:solidFill>
                  <a:srgbClr val="444444"/>
                </a:solidFill>
                <a:latin typeface="Calibri"/>
                <a:ea typeface="Calibri"/>
                <a:cs typeface="Calibri"/>
                <a:sym typeface="Calibri"/>
              </a:rPr>
              <a:t> simply due to the informality.”</a:t>
            </a:r>
          </a:p>
          <a:p>
            <a:pPr marL="457200" lvl="0" indent="-304800" rtl="0">
              <a:lnSpc>
                <a:spcPct val="115000"/>
              </a:lnSpc>
              <a:spcBef>
                <a:spcPts val="1100"/>
              </a:spcBef>
              <a:spcAft>
                <a:spcPts val="1100"/>
              </a:spcAft>
              <a:buClr>
                <a:srgbClr val="444444"/>
              </a:buClr>
              <a:buSzPct val="100000"/>
              <a:buFont typeface="Calibri"/>
              <a:buChar char="-"/>
            </a:pPr>
            <a:r>
              <a:rPr lang="en-US" sz="1200">
                <a:solidFill>
                  <a:srgbClr val="444444"/>
                </a:solidFill>
                <a:latin typeface="Calibri"/>
                <a:ea typeface="Calibri"/>
                <a:cs typeface="Calibri"/>
                <a:sym typeface="Calibri"/>
              </a:rPr>
              <a:t>“I recommend students take advantage of the multimodal writing blog created at the beginning of the semester, and post all their work online, as it </a:t>
            </a:r>
            <a:r>
              <a:rPr lang="en-US" sz="1200" b="1">
                <a:solidFill>
                  <a:srgbClr val="444444"/>
                </a:solidFill>
                <a:latin typeface="Calibri"/>
                <a:ea typeface="Calibri"/>
                <a:cs typeface="Calibri"/>
                <a:sym typeface="Calibri"/>
              </a:rPr>
              <a:t>illustrates one’s progress through the entire course</a:t>
            </a:r>
            <a:r>
              <a:rPr lang="en-US" sz="1200">
                <a:solidFill>
                  <a:srgbClr val="444444"/>
                </a:solidFill>
                <a:latin typeface="Calibri"/>
                <a:ea typeface="Calibri"/>
                <a:cs typeface="Calibri"/>
                <a:sym typeface="Calibri"/>
              </a:rPr>
              <a:t>.”</a:t>
            </a:r>
          </a:p>
          <a:p>
            <a:pPr marL="457200" lvl="0" indent="-304800" rtl="0">
              <a:lnSpc>
                <a:spcPct val="115000"/>
              </a:lnSpc>
              <a:spcBef>
                <a:spcPts val="1100"/>
              </a:spcBef>
              <a:spcAft>
                <a:spcPts val="1100"/>
              </a:spcAft>
              <a:buClr>
                <a:srgbClr val="444444"/>
              </a:buClr>
              <a:buSzPct val="100000"/>
              <a:buFont typeface="Calibri"/>
              <a:buChar char="-"/>
            </a:pPr>
            <a:r>
              <a:rPr lang="en-US" sz="1200">
                <a:solidFill>
                  <a:srgbClr val="444444"/>
                </a:solidFill>
                <a:latin typeface="Calibri"/>
                <a:ea typeface="Calibri"/>
                <a:cs typeface="Calibri"/>
                <a:sym typeface="Calibri"/>
              </a:rPr>
              <a:t>“The blog was an </a:t>
            </a:r>
            <a:r>
              <a:rPr lang="en-US" sz="1200" b="1">
                <a:solidFill>
                  <a:srgbClr val="444444"/>
                </a:solidFill>
                <a:latin typeface="Calibri"/>
                <a:ea typeface="Calibri"/>
                <a:cs typeface="Calibri"/>
                <a:sym typeface="Calibri"/>
              </a:rPr>
              <a:t>organizational and creative space</a:t>
            </a:r>
            <a:r>
              <a:rPr lang="en-US" sz="1200">
                <a:solidFill>
                  <a:srgbClr val="444444"/>
                </a:solidFill>
                <a:latin typeface="Calibri"/>
                <a:ea typeface="Calibri"/>
                <a:cs typeface="Calibri"/>
                <a:sym typeface="Calibri"/>
              </a:rPr>
              <a:t> instead of just a place to turn in assignments.”</a:t>
            </a:r>
          </a:p>
          <a:p>
            <a:pPr lvl="0" rtl="0">
              <a:lnSpc>
                <a:spcPct val="115000"/>
              </a:lnSpc>
              <a:spcBef>
                <a:spcPts val="1100"/>
              </a:spcBef>
              <a:spcAft>
                <a:spcPts val="1100"/>
              </a:spcAft>
              <a:buNone/>
            </a:pPr>
            <a:r>
              <a:rPr lang="en-US" sz="1200">
                <a:solidFill>
                  <a:schemeClr val="dk1"/>
                </a:solidFill>
                <a:latin typeface="Calibri"/>
                <a:ea typeface="Calibri"/>
                <a:cs typeface="Calibri"/>
                <a:sym typeface="Calibri"/>
              </a:rPr>
              <a:t>For more, please visit </a:t>
            </a:r>
            <a:r>
              <a:rPr lang="en-US" sz="1200" u="sng">
                <a:solidFill>
                  <a:schemeClr val="hlink"/>
                </a:solidFill>
                <a:latin typeface="Calibri"/>
                <a:ea typeface="Calibri"/>
                <a:cs typeface="Calibri"/>
                <a:sym typeface="Calibri"/>
                <a:hlinkClick r:id="rId3"/>
              </a:rPr>
              <a:t>http://sloanstudio.tumblr.com</a:t>
            </a:r>
            <a:r>
              <a:rPr lang="en-US" sz="1200">
                <a:solidFill>
                  <a:schemeClr val="dk1"/>
                </a:solidFill>
                <a:latin typeface="Calibri"/>
                <a:ea typeface="Calibri"/>
                <a:cs typeface="Calibri"/>
                <a:sym typeface="Calibri"/>
              </a:rPr>
              <a:t> </a:t>
            </a: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197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a:lvl1pPr>
            <a:lvl2pPr marL="457200" marR="0" lvl="1" indent="0" algn="ctr" rtl="0">
              <a:lnSpc>
                <a:spcPct val="100000"/>
              </a:lnSpc>
              <a:spcBef>
                <a:spcPts val="560"/>
              </a:spcBef>
              <a:spcAft>
                <a:spcPts val="0"/>
              </a:spcAft>
              <a:buClr>
                <a:srgbClr val="888888"/>
              </a:buClr>
              <a:buFont typeface="Arial"/>
              <a:buNone/>
              <a:defRPr/>
            </a:lvl2pPr>
            <a:lvl3pPr marL="914400" marR="0" lvl="2" indent="0" algn="ctr" rtl="0">
              <a:lnSpc>
                <a:spcPct val="100000"/>
              </a:lnSpc>
              <a:spcBef>
                <a:spcPts val="480"/>
              </a:spcBef>
              <a:spcAft>
                <a:spcPts val="0"/>
              </a:spcAft>
              <a:buClr>
                <a:srgbClr val="888888"/>
              </a:buClr>
              <a:buFont typeface="Arial"/>
              <a:buNone/>
              <a:defRPr/>
            </a:lvl3pPr>
            <a:lvl4pPr marL="1371600" marR="0" lvl="3" indent="0" algn="ctr" rtl="0">
              <a:lnSpc>
                <a:spcPct val="100000"/>
              </a:lnSpc>
              <a:spcBef>
                <a:spcPts val="400"/>
              </a:spcBef>
              <a:spcAft>
                <a:spcPts val="0"/>
              </a:spcAft>
              <a:buClr>
                <a:srgbClr val="888888"/>
              </a:buClr>
              <a:buFont typeface="Arial"/>
              <a:buNone/>
              <a:defRPr/>
            </a:lvl4pPr>
            <a:lvl5pPr marL="1828800" marR="0" lvl="4" indent="0" algn="ctr" rtl="0">
              <a:lnSpc>
                <a:spcPct val="100000"/>
              </a:lnSpc>
              <a:spcBef>
                <a:spcPts val="400"/>
              </a:spcBef>
              <a:spcAft>
                <a:spcPts val="0"/>
              </a:spcAft>
              <a:buClr>
                <a:srgbClr val="888888"/>
              </a:buClr>
              <a:buFont typeface="Arial"/>
              <a:buNone/>
              <a:defRPr/>
            </a:lvl5pPr>
            <a:lvl6pPr marL="2286000" marR="0" lvl="5" indent="0" algn="ctr" rtl="0">
              <a:lnSpc>
                <a:spcPct val="100000"/>
              </a:lnSpc>
              <a:spcBef>
                <a:spcPts val="400"/>
              </a:spcBef>
              <a:spcAft>
                <a:spcPts val="0"/>
              </a:spcAft>
              <a:buClr>
                <a:srgbClr val="888888"/>
              </a:buClr>
              <a:buFont typeface="Arial"/>
              <a:buNone/>
              <a:defRPr/>
            </a:lvl6pPr>
            <a:lvl7pPr marL="2743200" marR="0" lvl="6" indent="0" algn="ctr" rtl="0">
              <a:lnSpc>
                <a:spcPct val="100000"/>
              </a:lnSpc>
              <a:spcBef>
                <a:spcPts val="400"/>
              </a:spcBef>
              <a:spcAft>
                <a:spcPts val="0"/>
              </a:spcAft>
              <a:buClr>
                <a:srgbClr val="888888"/>
              </a:buClr>
              <a:buFont typeface="Arial"/>
              <a:buNone/>
              <a:defRPr/>
            </a:lvl7pPr>
            <a:lvl8pPr marL="3200400" marR="0" lvl="7" indent="0" algn="ctr" rtl="0">
              <a:lnSpc>
                <a:spcPct val="100000"/>
              </a:lnSpc>
              <a:spcBef>
                <a:spcPts val="400"/>
              </a:spcBef>
              <a:spcAft>
                <a:spcPts val="0"/>
              </a:spcAft>
              <a:buClr>
                <a:srgbClr val="888888"/>
              </a:buClr>
              <a:buFont typeface="Arial"/>
              <a:buNone/>
              <a:defRPr/>
            </a:lvl8pPr>
            <a:lvl9pPr marL="3657600" marR="0" lvl="8" indent="0" algn="ctr" rtl="0">
              <a:lnSpc>
                <a:spcPct val="100000"/>
              </a:lnSpc>
              <a:spcBef>
                <a:spcPts val="400"/>
              </a:spcBef>
              <a:spcAft>
                <a:spcPts val="0"/>
              </a:spcAft>
              <a:buClr>
                <a:srgbClr val="888888"/>
              </a:buClr>
              <a:buFont typeface="Arial"/>
              <a:buNone/>
              <a:defRPr/>
            </a:lvl9pPr>
          </a:lstStyle>
          <a:p>
            <a:endParaRPr/>
          </a:p>
        </p:txBody>
      </p:sp>
      <p:sp>
        <p:nvSpPr>
          <p:cNvPr id="14" name="Shape 1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6" name="Shape 1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71" name="Shape 7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73" name="Shape 7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77" name="Shape 7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79" name="Shape 7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20" name="Shape 2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2" name="Shape 2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a:lvl1pPr>
            <a:lvl2pPr marL="457200" lvl="1" indent="0" rtl="0">
              <a:spcBef>
                <a:spcPts val="0"/>
              </a:spcBef>
              <a:buClr>
                <a:srgbClr val="888888"/>
              </a:buClr>
              <a:buFont typeface="Calibri"/>
              <a:buNone/>
              <a:defRPr/>
            </a:lvl2pPr>
            <a:lvl3pPr marL="914400" lvl="2" indent="0" rtl="0">
              <a:spcBef>
                <a:spcPts val="0"/>
              </a:spcBef>
              <a:buClr>
                <a:srgbClr val="888888"/>
              </a:buClr>
              <a:buFont typeface="Calibri"/>
              <a:buNone/>
              <a:defRPr/>
            </a:lvl3pPr>
            <a:lvl4pPr marL="1371600" lvl="3" indent="0" rtl="0">
              <a:spcBef>
                <a:spcPts val="0"/>
              </a:spcBef>
              <a:buClr>
                <a:srgbClr val="888888"/>
              </a:buClr>
              <a:buFont typeface="Calibri"/>
              <a:buNone/>
              <a:defRPr/>
            </a:lvl4pPr>
            <a:lvl5pPr marL="1828800" lvl="4" indent="0" rtl="0">
              <a:spcBef>
                <a:spcPts val="0"/>
              </a:spcBef>
              <a:buClr>
                <a:srgbClr val="888888"/>
              </a:buClr>
              <a:buFont typeface="Calibri"/>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
        <p:nvSpPr>
          <p:cNvPr id="26" name="Shape 2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28" name="Shape 2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5" name="Shape 3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39" name="Shape 39"/>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41" name="Shape 41"/>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4" name="Shape 44"/>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9" name="Shape 49"/>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3" name="Shape 5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58" name="Shape 5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60" name="Shape 6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a:lvl1pPr>
            <a:lvl2pPr marL="457200" lvl="1" indent="0" rtl="0">
              <a:spcBef>
                <a:spcPts val="0"/>
              </a:spcBef>
              <a:buFont typeface="Calibri"/>
              <a:buNone/>
              <a:defRPr/>
            </a:lvl2pPr>
            <a:lvl3pPr marL="914400" lvl="2" indent="0" rtl="0">
              <a:spcBef>
                <a:spcPts val="0"/>
              </a:spcBef>
              <a:buFont typeface="Calibri"/>
              <a:buNone/>
              <a:defRPr/>
            </a:lvl3pPr>
            <a:lvl4pPr marL="1371600" lvl="3" indent="0" rtl="0">
              <a:spcBef>
                <a:spcPts val="0"/>
              </a:spcBef>
              <a:buFont typeface="Calibri"/>
              <a:buNone/>
              <a:defRPr/>
            </a:lvl4pPr>
            <a:lvl5pPr marL="1828800" lvl="4" indent="0" rtl="0">
              <a:spcBef>
                <a:spcPts val="0"/>
              </a:spcBef>
              <a:buFont typeface="Calibri"/>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65" name="Shape 6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67" name="Shape 6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Font typeface="Arial"/>
              <a:buChar char="•"/>
              <a:defRPr/>
            </a:lvl1pPr>
            <a:lvl2pPr marL="742950" marR="0" lvl="1" indent="-19050" algn="l" rtl="0">
              <a:lnSpc>
                <a:spcPct val="100000"/>
              </a:lnSpc>
              <a:spcBef>
                <a:spcPts val="560"/>
              </a:spcBef>
              <a:spcAft>
                <a:spcPts val="0"/>
              </a:spcAft>
              <a:buClr>
                <a:schemeClr val="dk1"/>
              </a:buClr>
              <a:buFont typeface="Arial"/>
              <a:buChar char="–"/>
              <a:defRPr/>
            </a:lvl2pPr>
            <a:lvl3pPr marL="1143000" marR="0" lvl="2" indent="12700" algn="l" rtl="0">
              <a:lnSpc>
                <a:spcPct val="100000"/>
              </a:lnSpc>
              <a:spcBef>
                <a:spcPts val="480"/>
              </a:spcBef>
              <a:spcAft>
                <a:spcPts val="0"/>
              </a:spcAft>
              <a:buClr>
                <a:schemeClr val="dk1"/>
              </a:buClr>
              <a:buFont typeface="Arial"/>
              <a:buChar char="•"/>
              <a:defRPr/>
            </a:lvl3pPr>
            <a:lvl4pPr marL="1600200" marR="0" lvl="3" indent="-12700" algn="l" rtl="0">
              <a:lnSpc>
                <a:spcPct val="100000"/>
              </a:lnSpc>
              <a:spcBef>
                <a:spcPts val="400"/>
              </a:spcBef>
              <a:spcAft>
                <a:spcPts val="0"/>
              </a:spcAft>
              <a:buClr>
                <a:schemeClr val="dk1"/>
              </a:buClr>
              <a:buFont typeface="Arial"/>
              <a:buChar char="–"/>
              <a:defRPr/>
            </a:lvl4pPr>
            <a:lvl5pPr marL="2057400" marR="0" lvl="4" indent="-12700" algn="l" rtl="0">
              <a:lnSpc>
                <a:spcPct val="100000"/>
              </a:lnSpc>
              <a:spcBef>
                <a:spcPts val="400"/>
              </a:spcBef>
              <a:spcAft>
                <a:spcPts val="0"/>
              </a:spcAft>
              <a:buClr>
                <a:schemeClr val="dk1"/>
              </a:buClr>
              <a:buFont typeface="Arial"/>
              <a:buChar char="»"/>
              <a:defRPr/>
            </a:lvl5pPr>
            <a:lvl6pPr marL="2514600" marR="0" lvl="5" indent="-12700" algn="l" rtl="0">
              <a:lnSpc>
                <a:spcPct val="100000"/>
              </a:lnSpc>
              <a:spcBef>
                <a:spcPts val="400"/>
              </a:spcBef>
              <a:spcAft>
                <a:spcPts val="0"/>
              </a:spcAft>
              <a:buClr>
                <a:schemeClr val="dk1"/>
              </a:buClr>
              <a:buFont typeface="Arial"/>
              <a:buChar char="•"/>
              <a:defRPr/>
            </a:lvl6pPr>
            <a:lvl7pPr marL="2971800" marR="0" lvl="6" indent="-12700" algn="l" rtl="0">
              <a:lnSpc>
                <a:spcPct val="100000"/>
              </a:lnSpc>
              <a:spcBef>
                <a:spcPts val="400"/>
              </a:spcBef>
              <a:spcAft>
                <a:spcPts val="0"/>
              </a:spcAft>
              <a:buClr>
                <a:schemeClr val="dk1"/>
              </a:buClr>
              <a:buFont typeface="Arial"/>
              <a:buChar char="•"/>
              <a:defRPr/>
            </a:lvl7pPr>
            <a:lvl8pPr marL="3429000" marR="0" lvl="7" indent="-12700" algn="l" rtl="0">
              <a:lnSpc>
                <a:spcPct val="100000"/>
              </a:lnSpc>
              <a:spcBef>
                <a:spcPts val="400"/>
              </a:spcBef>
              <a:spcAft>
                <a:spcPts val="0"/>
              </a:spcAft>
              <a:buClr>
                <a:schemeClr val="dk1"/>
              </a:buClr>
              <a:buFont typeface="Arial"/>
              <a:buChar char="•"/>
              <a:defRPr/>
            </a:lvl8pPr>
            <a:lvl9pPr marL="3886200" marR="0" lvl="8" indent="-12700" algn="l" rtl="0">
              <a:lnSpc>
                <a:spcPct val="100000"/>
              </a:lnSpc>
              <a:spcBef>
                <a:spcPts val="400"/>
              </a:spcBef>
              <a:spcAft>
                <a:spcPts val="0"/>
              </a:spcAft>
              <a:buClr>
                <a:schemeClr val="dk1"/>
              </a:buClr>
              <a:buFont typeface="Arial"/>
              <a:buChar char="•"/>
              <a:defRPr/>
            </a:lvl9pPr>
          </a:lstStyle>
          <a:p>
            <a:endParaRPr/>
          </a:p>
        </p:txBody>
      </p:sp>
      <p:sp>
        <p:nvSpPr>
          <p:cNvPr id="8" name="Shape 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10" name="Shape 1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46327" y="1028459"/>
            <a:ext cx="8581199" cy="1470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endParaRPr sz="6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4000" b="0" i="1" u="none" strike="noStrike" cap="none">
                <a:solidFill>
                  <a:schemeClr val="lt1"/>
                </a:solidFill>
                <a:latin typeface="Calibri"/>
                <a:ea typeface="Calibri"/>
                <a:cs typeface="Calibri"/>
                <a:sym typeface="Calibri"/>
              </a:rPr>
              <a:t>Tumblr &amp; a Framework of Rigorous Play: </a:t>
            </a:r>
            <a:br>
              <a:rPr lang="en-US" sz="4000" b="0" i="1" u="none" strike="noStrike" cap="none">
                <a:solidFill>
                  <a:schemeClr val="lt1"/>
                </a:solidFill>
                <a:latin typeface="Calibri"/>
                <a:ea typeface="Calibri"/>
                <a:cs typeface="Calibri"/>
                <a:sym typeface="Calibri"/>
              </a:rPr>
            </a:br>
            <a:r>
              <a:rPr lang="en-US" sz="4000" b="0" i="0" u="none" strike="noStrike" cap="none">
                <a:solidFill>
                  <a:schemeClr val="lt1"/>
                </a:solidFill>
                <a:latin typeface="Calibri"/>
                <a:ea typeface="Calibri"/>
                <a:cs typeface="Calibri"/>
                <a:sym typeface="Calibri"/>
              </a:rPr>
              <a:t>Digital Interventions for Multilingual Students</a:t>
            </a:r>
          </a:p>
        </p:txBody>
      </p:sp>
      <p:sp>
        <p:nvSpPr>
          <p:cNvPr id="85" name="Shape 85"/>
          <p:cNvSpPr txBox="1"/>
          <p:nvPr/>
        </p:nvSpPr>
        <p:spPr>
          <a:xfrm>
            <a:off x="1218625" y="4548398"/>
            <a:ext cx="7239599" cy="1607699"/>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3600" b="0" i="0" u="none" strike="noStrike" cap="none">
                <a:solidFill>
                  <a:schemeClr val="lt1"/>
                </a:solidFill>
                <a:latin typeface="Calibri"/>
                <a:ea typeface="Calibri"/>
                <a:cs typeface="Calibri"/>
                <a:sym typeface="Calibri"/>
              </a:rPr>
              <a:t>Ryan Sloan</a:t>
            </a:r>
          </a:p>
          <a:p>
            <a:pPr marL="0" marR="0" lvl="0" indent="0" algn="r" rtl="0">
              <a:lnSpc>
                <a:spcPct val="100000"/>
              </a:lnSpc>
              <a:spcBef>
                <a:spcPts val="0"/>
              </a:spcBef>
              <a:spcAft>
                <a:spcPts val="0"/>
              </a:spcAft>
              <a:buClr>
                <a:schemeClr val="lt1"/>
              </a:buClr>
              <a:buSzPct val="25000"/>
              <a:buFont typeface="Calibri"/>
              <a:buNone/>
            </a:pPr>
            <a:r>
              <a:rPr lang="en-US" sz="3600" b="0" i="0" u="none" strike="noStrike" cap="none">
                <a:solidFill>
                  <a:schemeClr val="lt1"/>
                </a:solidFill>
                <a:latin typeface="Calibri"/>
                <a:ea typeface="Calibri"/>
                <a:cs typeface="Calibri"/>
                <a:sym typeface="Calibri"/>
              </a:rPr>
              <a:t>University of California, Berkeley</a:t>
            </a:r>
          </a:p>
          <a:p>
            <a:pPr marL="0" marR="0" lvl="0" indent="0" algn="r" rtl="0">
              <a:lnSpc>
                <a:spcPct val="100000"/>
              </a:lnSpc>
              <a:spcBef>
                <a:spcPts val="0"/>
              </a:spcBef>
              <a:spcAft>
                <a:spcPts val="0"/>
              </a:spcAft>
              <a:buClr>
                <a:schemeClr val="lt1"/>
              </a:buClr>
              <a:buSzPct val="25000"/>
              <a:buFont typeface="Calibri"/>
              <a:buNone/>
            </a:pPr>
            <a:r>
              <a:rPr lang="en-US" sz="2400" i="1">
                <a:solidFill>
                  <a:srgbClr val="FFFF00"/>
                </a:solidFill>
                <a:latin typeface="Calibri"/>
                <a:ea typeface="Calibri"/>
                <a:cs typeface="Calibri"/>
                <a:sym typeface="Calibri"/>
              </a:rPr>
              <a:t>http://sloanstudio.tumblr.com</a:t>
            </a:r>
          </a:p>
        </p:txBody>
      </p:sp>
      <p:sp>
        <p:nvSpPr>
          <p:cNvPr id="86" name="Shape 86"/>
          <p:cNvSpPr/>
          <p:nvPr/>
        </p:nvSpPr>
        <p:spPr>
          <a:xfrm>
            <a:off x="2133600" y="4138700"/>
            <a:ext cx="7010400" cy="45600"/>
          </a:xfrm>
          <a:prstGeom prst="roundRect">
            <a:avLst>
              <a:gd name="adj" fmla="val 16667"/>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p:nvPr/>
        </p:nvSpPr>
        <p:spPr>
          <a:xfrm>
            <a:off x="228600" y="3314425"/>
            <a:ext cx="8915400" cy="76200"/>
          </a:xfrm>
          <a:prstGeom prst="roundRect">
            <a:avLst>
              <a:gd name="adj" fmla="val 16667"/>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2" name="Shape 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a:latin typeface="Calibri"/>
                <a:ea typeface="Calibri"/>
                <a:cs typeface="Calibri"/>
                <a:sym typeface="Calibri"/>
              </a:rPr>
              <a:t>Problem</a:t>
            </a:r>
            <a:r>
              <a:rPr lang="en-US" sz="2400">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Student anxiety</a:t>
            </a:r>
            <a:r>
              <a:rPr lang="en-US" sz="2400">
                <a:latin typeface="Calibri"/>
                <a:ea typeface="Calibri"/>
                <a:cs typeface="Calibri"/>
                <a:sym typeface="Calibri"/>
              </a:rPr>
              <a:t> --</a:t>
            </a:r>
            <a:r>
              <a:rPr lang="en-US" sz="2400" b="0" i="0" u="none" strike="noStrike" cap="none">
                <a:solidFill>
                  <a:srgbClr val="000000"/>
                </a:solidFill>
                <a:latin typeface="Calibri"/>
                <a:ea typeface="Calibri"/>
                <a:cs typeface="Calibri"/>
                <a:sym typeface="Calibri"/>
              </a:rPr>
              <a:t> final product over iterative process</a:t>
            </a:r>
          </a:p>
        </p:txBody>
      </p:sp>
      <p:pic>
        <p:nvPicPr>
          <p:cNvPr id="93" name="Shape 93"/>
          <p:cNvPicPr preferRelativeResize="0"/>
          <p:nvPr/>
        </p:nvPicPr>
        <p:blipFill rotWithShape="1">
          <a:blip r:embed="rId3">
            <a:alphaModFix/>
          </a:blip>
          <a:srcRect/>
          <a:stretch/>
        </p:blipFill>
        <p:spPr>
          <a:xfrm>
            <a:off x="5887425" y="2345781"/>
            <a:ext cx="3030300" cy="2301899"/>
          </a:xfrm>
          <a:prstGeom prst="rect">
            <a:avLst/>
          </a:prstGeom>
          <a:noFill/>
          <a:ln>
            <a:noFill/>
          </a:ln>
        </p:spPr>
      </p:pic>
      <p:sp>
        <p:nvSpPr>
          <p:cNvPr id="94" name="Shape 94"/>
          <p:cNvSpPr txBox="1"/>
          <p:nvPr/>
        </p:nvSpPr>
        <p:spPr>
          <a:xfrm>
            <a:off x="457200" y="1097325"/>
            <a:ext cx="5583300" cy="2055600"/>
          </a:xfrm>
          <a:prstGeom prst="rect">
            <a:avLst/>
          </a:prstGeom>
          <a:noFill/>
          <a:ln>
            <a:noFill/>
          </a:ln>
        </p:spPr>
        <p:txBody>
          <a:bodyPr lIns="91425" tIns="91425" rIns="91425" bIns="91425" anchor="ctr" anchorCtr="0">
            <a:noAutofit/>
          </a:bodyPr>
          <a:lstStyle/>
          <a:p>
            <a:pPr marL="0" lvl="0" indent="0" rtl="0">
              <a:spcBef>
                <a:spcPts val="0"/>
              </a:spcBef>
              <a:buNone/>
            </a:pPr>
            <a:r>
              <a:rPr lang="en-US" sz="2400" b="1">
                <a:solidFill>
                  <a:schemeClr val="dk1"/>
                </a:solidFill>
                <a:latin typeface="Calibri"/>
                <a:ea typeface="Calibri"/>
                <a:cs typeface="Calibri"/>
                <a:sym typeface="Calibri"/>
              </a:rPr>
              <a:t>Opportunity:</a:t>
            </a:r>
            <a:r>
              <a:rPr lang="en-US" sz="2400">
                <a:solidFill>
                  <a:schemeClr val="dk1"/>
                </a:solidFill>
                <a:latin typeface="Calibri"/>
                <a:ea typeface="Calibri"/>
                <a:cs typeface="Calibri"/>
                <a:sym typeface="Calibri"/>
              </a:rPr>
              <a:t> How can the structured use of multimodal tools like</a:t>
            </a:r>
            <a:r>
              <a:rPr lang="en-US" sz="2400">
                <a:solidFill>
                  <a:schemeClr val="dk1"/>
                </a:solidFill>
                <a:latin typeface="Cabin"/>
                <a:ea typeface="Cabin"/>
                <a:cs typeface="Cabin"/>
                <a:sym typeface="Cabin"/>
              </a:rPr>
              <a:t> </a:t>
            </a:r>
            <a:r>
              <a:rPr lang="en-US" sz="2400">
                <a:solidFill>
                  <a:schemeClr val="dk1"/>
                </a:solidFill>
                <a:latin typeface="Calibri"/>
                <a:ea typeface="Calibri"/>
                <a:cs typeface="Calibri"/>
                <a:sym typeface="Calibri"/>
              </a:rPr>
              <a:t>Tumblr</a:t>
            </a:r>
            <a:r>
              <a:rPr lang="en-US" sz="2400">
                <a:solidFill>
                  <a:schemeClr val="dk1"/>
                </a:solidFill>
                <a:latin typeface="Cabin"/>
                <a:ea typeface="Cabin"/>
                <a:cs typeface="Cabin"/>
                <a:sym typeface="Cabin"/>
              </a:rPr>
              <a:t> h</a:t>
            </a:r>
            <a:r>
              <a:rPr lang="en-US" sz="2400">
                <a:solidFill>
                  <a:schemeClr val="dk1"/>
                </a:solidFill>
                <a:latin typeface="Calibri"/>
                <a:ea typeface="Calibri"/>
                <a:cs typeface="Calibri"/>
                <a:sym typeface="Calibri"/>
              </a:rPr>
              <a:t>elp to reduce the affective filter and improve critical reading, writing, &amp; thinking skills? </a:t>
            </a:r>
          </a:p>
        </p:txBody>
      </p:sp>
      <p:pic>
        <p:nvPicPr>
          <p:cNvPr id="95" name="Shape 95"/>
          <p:cNvPicPr preferRelativeResize="0"/>
          <p:nvPr/>
        </p:nvPicPr>
        <p:blipFill rotWithShape="1">
          <a:blip r:embed="rId4">
            <a:alphaModFix/>
          </a:blip>
          <a:srcRect/>
          <a:stretch/>
        </p:blipFill>
        <p:spPr>
          <a:xfrm>
            <a:off x="304799" y="3947224"/>
            <a:ext cx="3068999" cy="2301900"/>
          </a:xfrm>
          <a:prstGeom prst="rect">
            <a:avLst/>
          </a:prstGeom>
          <a:noFill/>
          <a:ln w="9525" cap="flat" cmpd="sng">
            <a:solidFill>
              <a:schemeClr val="dk1"/>
            </a:solidFill>
            <a:prstDash val="solid"/>
            <a:round/>
            <a:headEnd type="none" w="med" len="med"/>
            <a:tailEnd type="none" w="med" len="med"/>
          </a:ln>
        </p:spPr>
      </p:pic>
      <p:sp>
        <p:nvSpPr>
          <p:cNvPr id="96" name="Shape 96"/>
          <p:cNvSpPr txBox="1"/>
          <p:nvPr/>
        </p:nvSpPr>
        <p:spPr>
          <a:xfrm>
            <a:off x="3218375" y="4854325"/>
            <a:ext cx="5851800" cy="1856400"/>
          </a:xfrm>
          <a:prstGeom prst="rect">
            <a:avLst/>
          </a:prstGeom>
          <a:noFill/>
          <a:ln>
            <a:noFill/>
          </a:ln>
        </p:spPr>
        <p:txBody>
          <a:bodyPr lIns="91425" tIns="91425" rIns="91425" bIns="91425" anchor="ctr" anchorCtr="0">
            <a:noAutofit/>
          </a:bodyPr>
          <a:lstStyle/>
          <a:p>
            <a:pPr marL="0" lvl="0" indent="0" algn="r" rtl="0">
              <a:spcBef>
                <a:spcPts val="0"/>
              </a:spcBef>
              <a:buNone/>
            </a:pPr>
            <a:r>
              <a:rPr lang="en-US" sz="2400" b="1">
                <a:solidFill>
                  <a:schemeClr val="dk1"/>
                </a:solidFill>
                <a:latin typeface="Calibri"/>
                <a:ea typeface="Calibri"/>
                <a:cs typeface="Calibri"/>
                <a:sym typeface="Calibri"/>
              </a:rPr>
              <a:t>Context:</a:t>
            </a:r>
            <a:r>
              <a:rPr lang="en-US" sz="2400">
                <a:solidFill>
                  <a:schemeClr val="dk1"/>
                </a:solidFill>
                <a:latin typeface="Calibri"/>
                <a:ea typeface="Calibri"/>
                <a:cs typeface="Calibri"/>
                <a:sym typeface="Calibri"/>
              </a:rPr>
              <a:t> </a:t>
            </a:r>
          </a:p>
          <a:p>
            <a:pPr marL="0" lvl="0" indent="0" algn="r" rtl="0">
              <a:spcBef>
                <a:spcPts val="0"/>
              </a:spcBef>
              <a:buNone/>
            </a:pPr>
            <a:r>
              <a:rPr lang="en-US" sz="2400">
                <a:solidFill>
                  <a:schemeClr val="dk1"/>
                </a:solidFill>
                <a:latin typeface="Calibri"/>
                <a:ea typeface="Calibri"/>
                <a:cs typeface="Calibri"/>
                <a:sym typeface="Calibri"/>
              </a:rPr>
              <a:t>Reconceiving of digital workspace as an Artist’s Studio -- creative clutter &amp; centrality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457200" y="3543025"/>
            <a:ext cx="8378400" cy="84300"/>
          </a:xfrm>
          <a:prstGeom prst="roundRect">
            <a:avLst>
              <a:gd name="adj" fmla="val 16667"/>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102" name="Shape 102"/>
          <p:cNvGrpSpPr/>
          <p:nvPr/>
        </p:nvGrpSpPr>
        <p:grpSpPr>
          <a:xfrm>
            <a:off x="183850" y="550625"/>
            <a:ext cx="3221001" cy="2779930"/>
            <a:chOff x="488650" y="626825"/>
            <a:chExt cx="3221001" cy="2779930"/>
          </a:xfrm>
        </p:grpSpPr>
        <p:pic>
          <p:nvPicPr>
            <p:cNvPr id="103" name="Shape 103"/>
            <p:cNvPicPr preferRelativeResize="0"/>
            <p:nvPr/>
          </p:nvPicPr>
          <p:blipFill>
            <a:blip r:embed="rId3">
              <a:alphaModFix/>
            </a:blip>
            <a:stretch>
              <a:fillRect/>
            </a:stretch>
          </p:blipFill>
          <p:spPr>
            <a:xfrm>
              <a:off x="769329" y="2112391"/>
              <a:ext cx="1065816" cy="1065818"/>
            </a:xfrm>
            <a:prstGeom prst="rect">
              <a:avLst/>
            </a:prstGeom>
            <a:noFill/>
            <a:ln>
              <a:noFill/>
            </a:ln>
          </p:spPr>
        </p:pic>
        <p:sp>
          <p:nvSpPr>
            <p:cNvPr id="104" name="Shape 104"/>
            <p:cNvSpPr/>
            <p:nvPr/>
          </p:nvSpPr>
          <p:spPr>
            <a:xfrm>
              <a:off x="488650" y="1737255"/>
              <a:ext cx="1731600" cy="1669499"/>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3600">
                <a:latin typeface="Calibri"/>
                <a:ea typeface="Calibri"/>
                <a:cs typeface="Calibri"/>
                <a:sym typeface="Calibri"/>
              </a:endParaRPr>
            </a:p>
          </p:txBody>
        </p:sp>
        <p:sp>
          <p:nvSpPr>
            <p:cNvPr id="105" name="Shape 105"/>
            <p:cNvSpPr/>
            <p:nvPr/>
          </p:nvSpPr>
          <p:spPr>
            <a:xfrm>
              <a:off x="1978052" y="1737255"/>
              <a:ext cx="1731600" cy="1669499"/>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3600">
                <a:latin typeface="Calibri"/>
                <a:ea typeface="Calibri"/>
                <a:cs typeface="Calibri"/>
                <a:sym typeface="Calibri"/>
              </a:endParaRPr>
            </a:p>
            <a:p>
              <a:pPr lvl="0" algn="ctr" rtl="0">
                <a:spcBef>
                  <a:spcPts val="0"/>
                </a:spcBef>
                <a:buNone/>
              </a:pPr>
              <a:endParaRPr sz="3600">
                <a:latin typeface="Calibri"/>
                <a:ea typeface="Calibri"/>
                <a:cs typeface="Calibri"/>
                <a:sym typeface="Calibri"/>
              </a:endParaRPr>
            </a:p>
            <a:p>
              <a:pPr lvl="0" algn="ctr" rtl="0">
                <a:spcBef>
                  <a:spcPts val="0"/>
                </a:spcBef>
                <a:buNone/>
              </a:pPr>
              <a:endParaRPr sz="3600">
                <a:latin typeface="Calibri"/>
                <a:ea typeface="Calibri"/>
                <a:cs typeface="Calibri"/>
                <a:sym typeface="Calibri"/>
              </a:endParaRPr>
            </a:p>
            <a:p>
              <a:pPr lvl="0" algn="ctr" rtl="0">
                <a:spcBef>
                  <a:spcPts val="0"/>
                </a:spcBef>
                <a:buNone/>
              </a:pPr>
              <a:endParaRPr sz="1200">
                <a:latin typeface="Calibri"/>
                <a:ea typeface="Calibri"/>
                <a:cs typeface="Calibri"/>
                <a:sym typeface="Calibri"/>
              </a:endParaRPr>
            </a:p>
          </p:txBody>
        </p:sp>
        <p:sp>
          <p:nvSpPr>
            <p:cNvPr id="106" name="Shape 106"/>
            <p:cNvSpPr/>
            <p:nvPr/>
          </p:nvSpPr>
          <p:spPr>
            <a:xfrm>
              <a:off x="1233243" y="626825"/>
              <a:ext cx="1731600" cy="1669500"/>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3600">
                <a:latin typeface="Calibri"/>
                <a:ea typeface="Calibri"/>
                <a:cs typeface="Calibri"/>
                <a:sym typeface="Calibri"/>
              </a:endParaRPr>
            </a:p>
          </p:txBody>
        </p:sp>
        <p:pic>
          <p:nvPicPr>
            <p:cNvPr id="107" name="Shape 107"/>
            <p:cNvPicPr preferRelativeResize="0"/>
            <p:nvPr/>
          </p:nvPicPr>
          <p:blipFill rotWithShape="1">
            <a:blip r:embed="rId4">
              <a:alphaModFix/>
            </a:blip>
            <a:srcRect/>
            <a:stretch/>
          </p:blipFill>
          <p:spPr>
            <a:xfrm>
              <a:off x="2261748" y="2303296"/>
              <a:ext cx="1275600" cy="463800"/>
            </a:xfrm>
            <a:prstGeom prst="rect">
              <a:avLst/>
            </a:prstGeom>
            <a:noFill/>
            <a:ln>
              <a:noFill/>
            </a:ln>
          </p:spPr>
        </p:pic>
        <p:pic>
          <p:nvPicPr>
            <p:cNvPr id="108" name="Shape 108"/>
            <p:cNvPicPr preferRelativeResize="0"/>
            <p:nvPr/>
          </p:nvPicPr>
          <p:blipFill rotWithShape="1">
            <a:blip r:embed="rId5">
              <a:alphaModFix/>
            </a:blip>
            <a:srcRect l="-741" t="243" r="84413" b="86519"/>
            <a:stretch/>
          </p:blipFill>
          <p:spPr>
            <a:xfrm>
              <a:off x="1375776" y="1173452"/>
              <a:ext cx="1347300" cy="551100"/>
            </a:xfrm>
            <a:prstGeom prst="rect">
              <a:avLst/>
            </a:prstGeom>
            <a:noFill/>
            <a:ln>
              <a:noFill/>
            </a:ln>
          </p:spPr>
        </p:pic>
      </p:grpSp>
      <p:sp>
        <p:nvSpPr>
          <p:cNvPr id="109" name="Shape 109"/>
          <p:cNvSpPr txBox="1">
            <a:spLocks noGrp="1"/>
          </p:cNvSpPr>
          <p:nvPr>
            <p:ph type="title"/>
          </p:nvPr>
        </p:nvSpPr>
        <p:spPr>
          <a:xfrm>
            <a:off x="3312925" y="960425"/>
            <a:ext cx="61332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a:latin typeface="Calibri"/>
                <a:ea typeface="Calibri"/>
                <a:cs typeface="Calibri"/>
                <a:sym typeface="Calibri"/>
              </a:rPr>
              <a:t>Framework of Rigorous Play</a:t>
            </a:r>
            <a:r>
              <a:rPr lang="en-US" sz="2400">
                <a:latin typeface="Calibri"/>
                <a:ea typeface="Calibri"/>
                <a:cs typeface="Calibri"/>
                <a:sym typeface="Calibri"/>
              </a:rPr>
              <a:t>: </a:t>
            </a:r>
          </a:p>
          <a:p>
            <a:pPr marL="457200" lvl="0" indent="-381000" algn="l"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cumulative, recursive &amp; interlocking framework </a:t>
            </a:r>
          </a:p>
          <a:p>
            <a:pPr marL="457200" lvl="0" indent="-381000" algn="l"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honors World Englishes </a:t>
            </a:r>
          </a:p>
          <a:p>
            <a:pPr marL="457200" lvl="0" indent="-381000" algn="l" rtl="0">
              <a:spcBef>
                <a:spcPts val="0"/>
              </a:spcBef>
              <a:buClr>
                <a:schemeClr val="dk1"/>
              </a:buClr>
              <a:buSzPct val="100000"/>
              <a:buFont typeface="Calibri"/>
              <a:buChar char="-"/>
            </a:pPr>
            <a:r>
              <a:rPr lang="en-US" sz="2400">
                <a:solidFill>
                  <a:schemeClr val="dk1"/>
                </a:solidFill>
                <a:latin typeface="Calibri"/>
                <a:ea typeface="Calibri"/>
                <a:cs typeface="Calibri"/>
                <a:sym typeface="Calibri"/>
              </a:rPr>
              <a:t>teaches strategies of discourse negotiation &amp; the principle of 'rigorous play' </a:t>
            </a:r>
          </a:p>
          <a:p>
            <a:pPr lvl="0" algn="l" rtl="0">
              <a:spcBef>
                <a:spcPts val="0"/>
              </a:spcBef>
              <a:buNone/>
            </a:pPr>
            <a:endParaRPr sz="2400">
              <a:solidFill>
                <a:schemeClr val="dk1"/>
              </a:solidFill>
              <a:latin typeface="Calibri"/>
              <a:ea typeface="Calibri"/>
              <a:cs typeface="Calibri"/>
              <a:sym typeface="Calibri"/>
            </a:endParaRPr>
          </a:p>
        </p:txBody>
      </p:sp>
      <p:sp>
        <p:nvSpPr>
          <p:cNvPr id="110" name="Shape 110"/>
          <p:cNvSpPr txBox="1">
            <a:spLocks noGrp="1"/>
          </p:cNvSpPr>
          <p:nvPr>
            <p:ph type="title"/>
          </p:nvPr>
        </p:nvSpPr>
        <p:spPr>
          <a:xfrm>
            <a:off x="413200" y="3627425"/>
            <a:ext cx="6689400" cy="3367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1">
                <a:latin typeface="Calibri"/>
                <a:ea typeface="Calibri"/>
                <a:cs typeface="Calibri"/>
                <a:sym typeface="Calibri"/>
              </a:rPr>
              <a:t>Execution</a:t>
            </a:r>
            <a:r>
              <a:rPr lang="en-US" sz="2400">
                <a:latin typeface="Calibri"/>
                <a:ea typeface="Calibri"/>
                <a:cs typeface="Calibri"/>
                <a:sym typeface="Calibri"/>
              </a:rPr>
              <a:t>: </a:t>
            </a:r>
          </a:p>
          <a:p>
            <a:pPr lvl="0" algn="l" rtl="0">
              <a:spcBef>
                <a:spcPts val="0"/>
              </a:spcBef>
              <a:buNone/>
            </a:pPr>
            <a:r>
              <a:rPr lang="en-US" sz="2400" b="1" i="1">
                <a:solidFill>
                  <a:schemeClr val="dk1"/>
                </a:solidFill>
                <a:latin typeface="Calibri"/>
                <a:ea typeface="Calibri"/>
                <a:cs typeface="Calibri"/>
                <a:sym typeface="Calibri"/>
              </a:rPr>
              <a:t>-bDrive</a:t>
            </a:r>
            <a:r>
              <a:rPr lang="en-US" sz="2400">
                <a:solidFill>
                  <a:schemeClr val="dk1"/>
                </a:solidFill>
                <a:latin typeface="Calibri"/>
                <a:ea typeface="Calibri"/>
                <a:cs typeface="Calibri"/>
                <a:sym typeface="Calibri"/>
              </a:rPr>
              <a:t>: student-led analytical forums between classes</a:t>
            </a:r>
          </a:p>
          <a:p>
            <a:pPr lvl="0" algn="l" rtl="0">
              <a:spcBef>
                <a:spcPts val="0"/>
              </a:spcBef>
              <a:buNone/>
            </a:pPr>
            <a:r>
              <a:rPr lang="en-US" sz="2400">
                <a:solidFill>
                  <a:schemeClr val="dk1"/>
                </a:solidFill>
                <a:latin typeface="Calibri"/>
                <a:ea typeface="Calibri"/>
                <a:cs typeface="Calibri"/>
                <a:sym typeface="Calibri"/>
              </a:rPr>
              <a:t>-</a:t>
            </a:r>
            <a:r>
              <a:rPr lang="en-US" sz="2400" b="1" i="1">
                <a:solidFill>
                  <a:schemeClr val="dk1"/>
                </a:solidFill>
                <a:latin typeface="Calibri"/>
                <a:ea typeface="Calibri"/>
                <a:cs typeface="Calibri"/>
                <a:sym typeface="Calibri"/>
              </a:rPr>
              <a:t>Google Docs</a:t>
            </a:r>
            <a:r>
              <a:rPr lang="en-US" sz="2400">
                <a:solidFill>
                  <a:schemeClr val="dk1"/>
                </a:solidFill>
                <a:latin typeface="Calibri"/>
                <a:ea typeface="Calibri"/>
                <a:cs typeface="Calibri"/>
                <a:sym typeface="Calibri"/>
              </a:rPr>
              <a:t>: peer &amp; instructor feedback, metacognitive loop</a:t>
            </a:r>
          </a:p>
          <a:p>
            <a:pPr lvl="0" algn="l" rtl="0">
              <a:spcBef>
                <a:spcPts val="0"/>
              </a:spcBef>
              <a:buNone/>
            </a:pPr>
            <a:r>
              <a:rPr lang="en-US" sz="2400" b="1" i="1">
                <a:solidFill>
                  <a:schemeClr val="dk1"/>
                </a:solidFill>
                <a:latin typeface="Calibri"/>
                <a:ea typeface="Calibri"/>
                <a:cs typeface="Calibri"/>
                <a:sym typeface="Calibri"/>
              </a:rPr>
              <a:t>-Tumblr</a:t>
            </a:r>
            <a:r>
              <a:rPr lang="en-US" sz="2400">
                <a:solidFill>
                  <a:schemeClr val="dk1"/>
                </a:solidFill>
                <a:latin typeface="Calibri"/>
                <a:ea typeface="Calibri"/>
                <a:cs typeface="Calibri"/>
                <a:sym typeface="Calibri"/>
              </a:rPr>
              <a:t>: simple, potentially rich space for ideation, semi-public writing &amp; thinking</a:t>
            </a:r>
          </a:p>
        </p:txBody>
      </p:sp>
      <p:pic>
        <p:nvPicPr>
          <p:cNvPr id="111" name="Shape 111"/>
          <p:cNvPicPr preferRelativeResize="0"/>
          <p:nvPr/>
        </p:nvPicPr>
        <p:blipFill rotWithShape="1">
          <a:blip r:embed="rId6">
            <a:alphaModFix/>
          </a:blip>
          <a:srcRect/>
          <a:stretch/>
        </p:blipFill>
        <p:spPr>
          <a:xfrm>
            <a:off x="7146049" y="2785500"/>
            <a:ext cx="1689600" cy="3843900"/>
          </a:xfrm>
          <a:prstGeom prst="rect">
            <a:avLst/>
          </a:prstGeom>
          <a:noFill/>
          <a:ln w="9525"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0" y="5371825"/>
            <a:ext cx="9144000" cy="91200"/>
          </a:xfrm>
          <a:prstGeom prst="roundRect">
            <a:avLst>
              <a:gd name="adj" fmla="val 16667"/>
            </a:avLst>
          </a:prstGeom>
          <a:solidFill>
            <a:srgbClr val="F1C23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17" name="Shape 117"/>
          <p:cNvPicPr preferRelativeResize="0"/>
          <p:nvPr/>
        </p:nvPicPr>
        <p:blipFill rotWithShape="1">
          <a:blip r:embed="rId3">
            <a:alphaModFix/>
          </a:blip>
          <a:srcRect/>
          <a:stretch/>
        </p:blipFill>
        <p:spPr>
          <a:xfrm>
            <a:off x="6150421" y="4399929"/>
            <a:ext cx="2873400" cy="2363700"/>
          </a:xfrm>
          <a:prstGeom prst="rect">
            <a:avLst/>
          </a:prstGeom>
          <a:noFill/>
          <a:ln w="9525" cap="flat" cmpd="sng">
            <a:solidFill>
              <a:srgbClr val="000000"/>
            </a:solidFill>
            <a:prstDash val="solid"/>
            <a:round/>
            <a:headEnd type="none" w="med" len="med"/>
            <a:tailEnd type="none" w="med" len="med"/>
          </a:ln>
        </p:spPr>
      </p:pic>
      <p:pic>
        <p:nvPicPr>
          <p:cNvPr id="118" name="Shape 118"/>
          <p:cNvPicPr preferRelativeResize="0"/>
          <p:nvPr/>
        </p:nvPicPr>
        <p:blipFill rotWithShape="1">
          <a:blip r:embed="rId4">
            <a:alphaModFix/>
          </a:blip>
          <a:srcRect r="24408"/>
          <a:stretch/>
        </p:blipFill>
        <p:spPr>
          <a:xfrm>
            <a:off x="3463160" y="4399798"/>
            <a:ext cx="2453400" cy="2363700"/>
          </a:xfrm>
          <a:prstGeom prst="rect">
            <a:avLst/>
          </a:prstGeom>
          <a:noFill/>
          <a:ln w="9525" cap="flat" cmpd="sng">
            <a:solidFill>
              <a:srgbClr val="000000"/>
            </a:solidFill>
            <a:prstDash val="solid"/>
            <a:round/>
            <a:headEnd type="none" w="med" len="med"/>
            <a:tailEnd type="none" w="med" len="med"/>
          </a:ln>
        </p:spPr>
      </p:pic>
      <p:pic>
        <p:nvPicPr>
          <p:cNvPr id="119" name="Shape 119"/>
          <p:cNvPicPr preferRelativeResize="0"/>
          <p:nvPr/>
        </p:nvPicPr>
        <p:blipFill rotWithShape="1">
          <a:blip r:embed="rId5">
            <a:alphaModFix/>
          </a:blip>
          <a:srcRect/>
          <a:stretch/>
        </p:blipFill>
        <p:spPr>
          <a:xfrm>
            <a:off x="209500" y="4399725"/>
            <a:ext cx="3019799" cy="2363700"/>
          </a:xfrm>
          <a:prstGeom prst="rect">
            <a:avLst/>
          </a:prstGeom>
          <a:noFill/>
          <a:ln w="19050" cap="flat" cmpd="sng">
            <a:solidFill>
              <a:srgbClr val="000000"/>
            </a:solidFill>
            <a:prstDash val="solid"/>
            <a:round/>
            <a:headEnd type="none" w="med" len="med"/>
            <a:tailEnd type="none" w="med" len="med"/>
          </a:ln>
        </p:spPr>
      </p:pic>
      <p:sp>
        <p:nvSpPr>
          <p:cNvPr id="120" name="Shape 120"/>
          <p:cNvSpPr txBox="1"/>
          <p:nvPr/>
        </p:nvSpPr>
        <p:spPr>
          <a:xfrm>
            <a:off x="152400" y="685800"/>
            <a:ext cx="8879400" cy="3000000"/>
          </a:xfrm>
          <a:prstGeom prst="rect">
            <a:avLst/>
          </a:prstGeom>
          <a:noFill/>
          <a:ln>
            <a:noFill/>
          </a:ln>
        </p:spPr>
        <p:txBody>
          <a:bodyPr lIns="91425" tIns="91425" rIns="91425" bIns="91425" anchor="ctr" anchorCtr="0">
            <a:noAutofit/>
          </a:bodyPr>
          <a:lstStyle/>
          <a:p>
            <a:pPr lvl="0" rtl="0">
              <a:lnSpc>
                <a:spcPct val="90000"/>
              </a:lnSpc>
              <a:spcBef>
                <a:spcPts val="0"/>
              </a:spcBef>
              <a:spcAft>
                <a:spcPts val="1100"/>
              </a:spcAft>
              <a:buNone/>
            </a:pPr>
            <a:r>
              <a:rPr lang="en-US" sz="2400" b="1" dirty="0">
                <a:latin typeface="Calibri"/>
                <a:ea typeface="Calibri"/>
                <a:cs typeface="Calibri"/>
                <a:sym typeface="Calibri"/>
              </a:rPr>
              <a:t>Findings:</a:t>
            </a:r>
          </a:p>
          <a:p>
            <a:pPr marL="457200" lvl="0" indent="-381000" rtl="0">
              <a:lnSpc>
                <a:spcPct val="90000"/>
              </a:lnSpc>
              <a:spcBef>
                <a:spcPts val="0"/>
              </a:spcBef>
              <a:spcAft>
                <a:spcPts val="1100"/>
              </a:spcAft>
              <a:buClr>
                <a:srgbClr val="000000"/>
              </a:buClr>
              <a:buSzPct val="100000"/>
              <a:buFont typeface="Calibri"/>
              <a:buChar char="-"/>
            </a:pPr>
            <a:r>
              <a:rPr lang="en-US" sz="2400" dirty="0">
                <a:latin typeface="Calibri"/>
                <a:ea typeface="Calibri"/>
                <a:cs typeface="Calibri"/>
                <a:sym typeface="Calibri"/>
              </a:rPr>
              <a:t>When focused on </a:t>
            </a:r>
            <a:r>
              <a:rPr lang="en-US" sz="2400" b="1" dirty="0">
                <a:latin typeface="Calibri"/>
                <a:ea typeface="Calibri"/>
                <a:cs typeface="Calibri"/>
                <a:sym typeface="Calibri"/>
              </a:rPr>
              <a:t>semi-public</a:t>
            </a:r>
            <a:r>
              <a:rPr lang="en-US" sz="2400" dirty="0">
                <a:latin typeface="Calibri"/>
                <a:ea typeface="Calibri"/>
                <a:cs typeface="Calibri"/>
                <a:sym typeface="Calibri"/>
              </a:rPr>
              <a:t> nature of final drafts, </a:t>
            </a:r>
            <a:r>
              <a:rPr lang="en-US" sz="2400" b="1" dirty="0">
                <a:latin typeface="Calibri"/>
                <a:ea typeface="Calibri"/>
                <a:cs typeface="Calibri"/>
                <a:sym typeface="Calibri"/>
              </a:rPr>
              <a:t>students keep rhetorical audience in mind</a:t>
            </a:r>
          </a:p>
          <a:p>
            <a:pPr marL="457200" lvl="0" indent="-381000" rtl="0">
              <a:lnSpc>
                <a:spcPct val="90000"/>
              </a:lnSpc>
              <a:spcBef>
                <a:spcPts val="1100"/>
              </a:spcBef>
              <a:spcAft>
                <a:spcPts val="1100"/>
              </a:spcAft>
              <a:buClr>
                <a:srgbClr val="000000"/>
              </a:buClr>
              <a:buSzPct val="100000"/>
              <a:buFont typeface="Calibri"/>
              <a:buChar char="-"/>
            </a:pPr>
            <a:r>
              <a:rPr lang="en-US" sz="2400" dirty="0">
                <a:latin typeface="Calibri"/>
                <a:ea typeface="Calibri"/>
                <a:cs typeface="Calibri"/>
                <a:sym typeface="Calibri"/>
              </a:rPr>
              <a:t>The affective filter gradually lowers for learners suffering from </a:t>
            </a:r>
            <a:r>
              <a:rPr lang="en-US" sz="2400" b="1" dirty="0">
                <a:latin typeface="Calibri"/>
                <a:ea typeface="Calibri"/>
                <a:cs typeface="Calibri"/>
                <a:sym typeface="Calibri"/>
              </a:rPr>
              <a:t>anxiety over the creation of ‘perfect’ work</a:t>
            </a:r>
          </a:p>
          <a:p>
            <a:pPr marL="457200" lvl="0" indent="-381000" rtl="0">
              <a:lnSpc>
                <a:spcPct val="90000"/>
              </a:lnSpc>
              <a:spcBef>
                <a:spcPts val="1100"/>
              </a:spcBef>
              <a:spcAft>
                <a:spcPts val="1100"/>
              </a:spcAft>
              <a:buClr>
                <a:srgbClr val="000000"/>
              </a:buClr>
              <a:buSzPct val="100000"/>
              <a:buFont typeface="Calibri"/>
              <a:buChar char="-"/>
            </a:pPr>
            <a:r>
              <a:rPr lang="en-US" sz="2400" dirty="0">
                <a:latin typeface="Calibri"/>
                <a:ea typeface="Calibri"/>
                <a:cs typeface="Calibri"/>
                <a:sym typeface="Calibri"/>
              </a:rPr>
              <a:t>Students often do </a:t>
            </a:r>
            <a:r>
              <a:rPr lang="en-US" sz="2400" b="1" dirty="0">
                <a:latin typeface="Calibri"/>
                <a:ea typeface="Calibri"/>
                <a:cs typeface="Calibri"/>
                <a:sym typeface="Calibri"/>
              </a:rPr>
              <a:t>more writing and more work</a:t>
            </a:r>
            <a:r>
              <a:rPr lang="en-US" sz="2400" dirty="0">
                <a:latin typeface="Calibri"/>
                <a:ea typeface="Calibri"/>
                <a:cs typeface="Calibri"/>
                <a:sym typeface="Calibri"/>
              </a:rPr>
              <a:t>, as they seek out additional evidence (images, video, audio, links, passages)</a:t>
            </a:r>
          </a:p>
          <a:p>
            <a:pPr marL="457200" lvl="0" indent="-381000" rtl="0">
              <a:lnSpc>
                <a:spcPct val="90000"/>
              </a:lnSpc>
              <a:spcBef>
                <a:spcPts val="1100"/>
              </a:spcBef>
              <a:buClr>
                <a:srgbClr val="000000"/>
              </a:buClr>
              <a:buSzPct val="100000"/>
              <a:buFont typeface="Calibri"/>
              <a:buChar char="-"/>
            </a:pPr>
            <a:r>
              <a:rPr lang="en-US" sz="2400" dirty="0">
                <a:latin typeface="Calibri"/>
                <a:ea typeface="Calibri"/>
                <a:cs typeface="Calibri"/>
                <a:sym typeface="Calibri"/>
              </a:rPr>
              <a:t>Quality of the brainstorming / drafting posts: generally rough syntax &amp; grammar but </a:t>
            </a:r>
            <a:r>
              <a:rPr lang="en-US" sz="2400" b="1" dirty="0">
                <a:latin typeface="Calibri"/>
                <a:ea typeface="Calibri"/>
                <a:cs typeface="Calibri"/>
                <a:sym typeface="Calibri"/>
              </a:rPr>
              <a:t>more freely engaged</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Words>
  <Application>Microsoft Macintosh PowerPoint</Application>
  <PresentationFormat>On-screen Show (4:3)</PresentationFormat>
  <Paragraphs>38</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Cabin</vt:lpstr>
      <vt:lpstr>Calibri</vt:lpstr>
      <vt:lpstr>Arial</vt:lpstr>
      <vt:lpstr>Office Theme</vt:lpstr>
      <vt:lpstr> Tumblr &amp; a Framework of Rigorous Play:  Digital Interventions for Multilingual Students</vt:lpstr>
      <vt:lpstr>Problem: Student anxiety -- final product over iterative process</vt:lpstr>
      <vt:lpstr>Framework of Rigorous Play:  cumulative, recursive &amp; interlocking framework  honors World Englishes  teaches strategies of discourse negotiation &amp; the principle of 'rigorous play'  </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Tumblr &amp; a Framework of Rigorous Play:  Digital Interventions for Multilingual Students</dc:title>
  <cp:lastModifiedBy>Microsoft Office User</cp:lastModifiedBy>
  <cp:revision>1</cp:revision>
  <dcterms:modified xsi:type="dcterms:W3CDTF">2016-08-31T17:53:43Z</dcterms:modified>
</cp:coreProperties>
</file>