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21"/>
    <p:restoredTop sz="73270"/>
  </p:normalViewPr>
  <p:slideViewPr>
    <p:cSldViewPr snapToGrid="0" snapToObjects="1">
      <p:cViewPr varScale="1">
        <p:scale>
          <a:sx n="69" d="100"/>
          <a:sy n="69" d="100"/>
        </p:scale>
        <p:origin x="232"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8DE06-1089-9D4E-9EB8-D62D9D41C21B}" type="datetimeFigureOut">
              <a:rPr lang="en-US" smtClean="0"/>
              <a:t>2/23/17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825AF-FEC3-C748-9065-7ED2EC054361}" type="slidenum">
              <a:rPr lang="en-US" smtClean="0"/>
              <a:t>‹#›</a:t>
            </a:fld>
            <a:endParaRPr lang="en-US"/>
          </a:p>
        </p:txBody>
      </p:sp>
    </p:spTree>
    <p:extLst>
      <p:ext uri="{BB962C8B-B14F-4D97-AF65-F5344CB8AC3E}">
        <p14:creationId xmlns:p14="http://schemas.microsoft.com/office/powerpoint/2010/main" val="2082877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use</a:t>
            </a:r>
            <a:r>
              <a:rPr lang="en-US" baseline="0" dirty="0" smtClean="0"/>
              <a:t> peer to peer feedback in many ways in my class, with the goal of encouraging engagement, and encouraging learning.  But, I hasten to say that I am no pedagogical expert.  My remarks are just to give some examples that may be interesting to you, and to get the conversation going.  I’m going to quickly describe 5 examples.</a:t>
            </a:r>
            <a:endParaRPr lang="en-US" dirty="0"/>
          </a:p>
        </p:txBody>
      </p:sp>
      <p:sp>
        <p:nvSpPr>
          <p:cNvPr id="4" name="Slide Number Placeholder 3"/>
          <p:cNvSpPr>
            <a:spLocks noGrp="1"/>
          </p:cNvSpPr>
          <p:nvPr>
            <p:ph type="sldNum" sz="quarter" idx="10"/>
          </p:nvPr>
        </p:nvSpPr>
        <p:spPr/>
        <p:txBody>
          <a:bodyPr/>
          <a:lstStyle/>
          <a:p>
            <a:fld id="{1FC825AF-FEC3-C748-9065-7ED2EC054361}" type="slidenum">
              <a:rPr lang="en-US" smtClean="0"/>
              <a:t>1</a:t>
            </a:fld>
            <a:endParaRPr lang="en-US"/>
          </a:p>
        </p:txBody>
      </p:sp>
    </p:spTree>
    <p:extLst>
      <p:ext uri="{BB962C8B-B14F-4D97-AF65-F5344CB8AC3E}">
        <p14:creationId xmlns:p14="http://schemas.microsoft.com/office/powerpoint/2010/main" val="797347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in my class read a key paper that describes</a:t>
            </a:r>
            <a:r>
              <a:rPr lang="en-US" baseline="0" dirty="0" smtClean="0"/>
              <a:t> a complex conceptual model.  Some of the complexity (but not all) is displayed here.  We talk about the paper in detail in class.  Then, I ask them in groups to develop a game that illustrates the core effects and 2 or more of the modifying dimensions.  The goal is to use the game to explain to Parks and Recs bureaucrats (from the Parks and Rec series) what would be the consequences of different land management strategies on threatened and endangered </a:t>
            </a:r>
            <a:r>
              <a:rPr lang="en-US" baseline="0" dirty="0" err="1" smtClean="0"/>
              <a:t>speciesX</a:t>
            </a:r>
            <a:endParaRPr lang="en-US" dirty="0"/>
          </a:p>
        </p:txBody>
      </p:sp>
      <p:sp>
        <p:nvSpPr>
          <p:cNvPr id="4" name="Slide Number Placeholder 3"/>
          <p:cNvSpPr>
            <a:spLocks noGrp="1"/>
          </p:cNvSpPr>
          <p:nvPr>
            <p:ph type="sldNum" sz="quarter" idx="10"/>
          </p:nvPr>
        </p:nvSpPr>
        <p:spPr/>
        <p:txBody>
          <a:bodyPr/>
          <a:lstStyle/>
          <a:p>
            <a:fld id="{1FC825AF-FEC3-C748-9065-7ED2EC054361}" type="slidenum">
              <a:rPr lang="en-US" smtClean="0"/>
              <a:t>2</a:t>
            </a:fld>
            <a:endParaRPr lang="en-US"/>
          </a:p>
        </p:txBody>
      </p:sp>
    </p:spTree>
    <p:extLst>
      <p:ext uri="{BB962C8B-B14F-4D97-AF65-F5344CB8AC3E}">
        <p14:creationId xmlns:p14="http://schemas.microsoft.com/office/powerpoint/2010/main" val="227816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they develop the game, they present it to another group and each member of the group fills out a feedback sheet on the game and also gives verbal feedback</a:t>
            </a:r>
            <a:r>
              <a:rPr lang="is-IS" baseline="0" dirty="0" smtClean="0"/>
              <a:t>….the students use this feedback in revising their game, and when they turn in their write up to us they must also say specifically what feedback they got and how they incorporated it.</a:t>
            </a:r>
          </a:p>
          <a:p>
            <a:r>
              <a:rPr lang="is-IS" baseline="0" dirty="0" smtClean="0"/>
              <a:t>Developing the game, and then giving feedback to other groups, plus revising in response to the feedback they receive, means they really, really learn this conceptual model by the time they are done.</a:t>
            </a:r>
            <a:endParaRPr lang="en-US" dirty="0"/>
          </a:p>
        </p:txBody>
      </p:sp>
      <p:sp>
        <p:nvSpPr>
          <p:cNvPr id="4" name="Slide Number Placeholder 3"/>
          <p:cNvSpPr>
            <a:spLocks noGrp="1"/>
          </p:cNvSpPr>
          <p:nvPr>
            <p:ph type="sldNum" sz="quarter" idx="10"/>
          </p:nvPr>
        </p:nvSpPr>
        <p:spPr/>
        <p:txBody>
          <a:bodyPr/>
          <a:lstStyle/>
          <a:p>
            <a:fld id="{1FC825AF-FEC3-C748-9065-7ED2EC054361}" type="slidenum">
              <a:rPr lang="en-US" smtClean="0"/>
              <a:t>3</a:t>
            </a:fld>
            <a:endParaRPr lang="en-US"/>
          </a:p>
        </p:txBody>
      </p:sp>
    </p:spTree>
    <p:extLst>
      <p:ext uri="{BB962C8B-B14F-4D97-AF65-F5344CB8AC3E}">
        <p14:creationId xmlns:p14="http://schemas.microsoft.com/office/powerpoint/2010/main" val="1876189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a:t>
            </a:r>
            <a:r>
              <a:rPr lang="en-US" baseline="0" dirty="0" smtClean="0"/>
              <a:t> do this in groups and its not an easy exercise.  They come up with their concept maps and then they walk around to all 6 maps, and vote on the one that they think is most effective. Many of them end up very messy with too many details and lacking in clarity.  Invariably they do NOT vote on their own – they pick the one that is clear and to the point</a:t>
            </a:r>
            <a:r>
              <a:rPr lang="is-IS" baseline="0" dirty="0" smtClean="0"/>
              <a:t>…which provides me with an opportunity to make the point that sometimes less is more, and that the point of concept mapping is to portray the essence of the issue. Its low stakes as there is nothing at stake for them but their pride...and because they themselves select the winning one (and its generally a landslide for one image) there is buy-in from the class.  They also always pick the one that I would have picked...</a:t>
            </a:r>
            <a:endParaRPr lang="en-US" dirty="0"/>
          </a:p>
        </p:txBody>
      </p:sp>
      <p:sp>
        <p:nvSpPr>
          <p:cNvPr id="4" name="Slide Number Placeholder 3"/>
          <p:cNvSpPr>
            <a:spLocks noGrp="1"/>
          </p:cNvSpPr>
          <p:nvPr>
            <p:ph type="sldNum" sz="quarter" idx="10"/>
          </p:nvPr>
        </p:nvSpPr>
        <p:spPr/>
        <p:txBody>
          <a:bodyPr/>
          <a:lstStyle/>
          <a:p>
            <a:fld id="{1FC825AF-FEC3-C748-9065-7ED2EC054361}" type="slidenum">
              <a:rPr lang="en-US" smtClean="0"/>
              <a:t>4</a:t>
            </a:fld>
            <a:endParaRPr lang="en-US"/>
          </a:p>
        </p:txBody>
      </p:sp>
    </p:spTree>
    <p:extLst>
      <p:ext uri="{BB962C8B-B14F-4D97-AF65-F5344CB8AC3E}">
        <p14:creationId xmlns:p14="http://schemas.microsoft.com/office/powerpoint/2010/main" val="933222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Excruciating for the students – they hate it.</a:t>
            </a:r>
          </a:p>
          <a:p>
            <a:endParaRPr lang="en-US" dirty="0" smtClean="0"/>
          </a:p>
          <a:p>
            <a:r>
              <a:rPr lang="en-US" dirty="0" smtClean="0"/>
              <a:t>But</a:t>
            </a:r>
            <a:r>
              <a:rPr lang="is-IS" dirty="0" smtClean="0"/>
              <a:t>…if the peer orders it the same way as the original –</a:t>
            </a:r>
            <a:r>
              <a:rPr lang="is-IS" baseline="0" dirty="0" smtClean="0"/>
              <a:t> they get confirmation that their order made sense.</a:t>
            </a:r>
          </a:p>
          <a:p>
            <a:r>
              <a:rPr lang="is-IS" baseline="0" dirty="0" smtClean="0"/>
              <a:t>And...if its totally different, it may shed light on what isn’t working, or perhaps provide a much better organizational structure that the reader really needs.</a:t>
            </a:r>
          </a:p>
          <a:p>
            <a:endParaRPr lang="is-IS" baseline="0" dirty="0" smtClean="0"/>
          </a:p>
          <a:p>
            <a:r>
              <a:rPr lang="is-IS" baseline="0" dirty="0" smtClean="0"/>
              <a:t>How we know all of this peer review helps....the papers are so, so much better than papers I’ve ever gotten from a class before where i did not do peer review. </a:t>
            </a:r>
            <a:r>
              <a:rPr lang="en-US" baseline="0" dirty="0" smtClean="0"/>
              <a:t>T</a:t>
            </a:r>
            <a:r>
              <a:rPr lang="is-IS" baseline="0" dirty="0" smtClean="0"/>
              <a:t>hey are actually a pleasure to read!</a:t>
            </a:r>
            <a:endParaRPr lang="en-US" dirty="0"/>
          </a:p>
        </p:txBody>
      </p:sp>
      <p:sp>
        <p:nvSpPr>
          <p:cNvPr id="4" name="Slide Number Placeholder 3"/>
          <p:cNvSpPr>
            <a:spLocks noGrp="1"/>
          </p:cNvSpPr>
          <p:nvPr>
            <p:ph type="sldNum" sz="quarter" idx="10"/>
          </p:nvPr>
        </p:nvSpPr>
        <p:spPr/>
        <p:txBody>
          <a:bodyPr/>
          <a:lstStyle/>
          <a:p>
            <a:fld id="{1FC825AF-FEC3-C748-9065-7ED2EC054361}" type="slidenum">
              <a:rPr lang="en-US" smtClean="0"/>
              <a:t>5</a:t>
            </a:fld>
            <a:endParaRPr lang="en-US"/>
          </a:p>
        </p:txBody>
      </p:sp>
    </p:spTree>
    <p:extLst>
      <p:ext uri="{BB962C8B-B14F-4D97-AF65-F5344CB8AC3E}">
        <p14:creationId xmlns:p14="http://schemas.microsoft.com/office/powerpoint/2010/main" val="2067286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Requiring the listeners to take an active role ensures that the audience will be engaged, that the listeners will learns something from the presentations, and that some form of indirect feedback is coming back to the presenters.  Did the audience understand my talk?  Was I convincing?  Are they</a:t>
            </a:r>
            <a:r>
              <a:rPr lang="en-US" baseline="0" dirty="0" smtClean="0"/>
              <a:t> asking good questions?</a:t>
            </a:r>
            <a:endParaRPr lang="en-US" dirty="0"/>
          </a:p>
        </p:txBody>
      </p:sp>
      <p:sp>
        <p:nvSpPr>
          <p:cNvPr id="4" name="Slide Number Placeholder 3"/>
          <p:cNvSpPr>
            <a:spLocks noGrp="1"/>
          </p:cNvSpPr>
          <p:nvPr>
            <p:ph type="sldNum" sz="quarter" idx="10"/>
          </p:nvPr>
        </p:nvSpPr>
        <p:spPr/>
        <p:txBody>
          <a:bodyPr/>
          <a:lstStyle/>
          <a:p>
            <a:fld id="{1FC825AF-FEC3-C748-9065-7ED2EC054361}" type="slidenum">
              <a:rPr lang="en-US" smtClean="0"/>
              <a:t>6</a:t>
            </a:fld>
            <a:endParaRPr lang="en-US"/>
          </a:p>
        </p:txBody>
      </p:sp>
    </p:spTree>
    <p:extLst>
      <p:ext uri="{BB962C8B-B14F-4D97-AF65-F5344CB8AC3E}">
        <p14:creationId xmlns:p14="http://schemas.microsoft.com/office/powerpoint/2010/main" val="365407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825AF-FEC3-C748-9065-7ED2EC054361}" type="slidenum">
              <a:rPr lang="en-US" smtClean="0"/>
              <a:t>8</a:t>
            </a:fld>
            <a:endParaRPr lang="en-US"/>
          </a:p>
        </p:txBody>
      </p:sp>
    </p:spTree>
    <p:extLst>
      <p:ext uri="{BB962C8B-B14F-4D97-AF65-F5344CB8AC3E}">
        <p14:creationId xmlns:p14="http://schemas.microsoft.com/office/powerpoint/2010/main" val="847796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2/23/17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2/23/17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teaching.berkeley.edu/news/peer-evaluation-class-particip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peer to peer feedback for learning and engagement</a:t>
            </a:r>
            <a:endParaRPr lang="en-US" dirty="0"/>
          </a:p>
        </p:txBody>
      </p:sp>
      <p:sp>
        <p:nvSpPr>
          <p:cNvPr id="3" name="Subtitle 2"/>
          <p:cNvSpPr>
            <a:spLocks noGrp="1"/>
          </p:cNvSpPr>
          <p:nvPr>
            <p:ph type="subTitle" idx="1"/>
          </p:nvPr>
        </p:nvSpPr>
        <p:spPr/>
        <p:txBody>
          <a:bodyPr>
            <a:normAutofit lnSpcReduction="10000"/>
          </a:bodyPr>
          <a:lstStyle/>
          <a:p>
            <a:r>
              <a:rPr lang="en-US" dirty="0" smtClean="0"/>
              <a:t>Claire Kremen</a:t>
            </a:r>
          </a:p>
          <a:p>
            <a:r>
              <a:rPr lang="en-US" dirty="0" smtClean="0"/>
              <a:t>ESPM</a:t>
            </a:r>
          </a:p>
          <a:p>
            <a:r>
              <a:rPr lang="en-US" dirty="0" smtClean="0"/>
              <a:t>Dialogues Series, 2/13/17</a:t>
            </a:r>
            <a:endParaRPr lang="en-US" dirty="0"/>
          </a:p>
        </p:txBody>
      </p:sp>
    </p:spTree>
    <p:extLst>
      <p:ext uri="{BB962C8B-B14F-4D97-AF65-F5344CB8AC3E}">
        <p14:creationId xmlns:p14="http://schemas.microsoft.com/office/powerpoint/2010/main" val="1833156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Creating games to develop deep conceptual learning</a:t>
            </a:r>
            <a:endParaRPr lang="en-US" dirty="0"/>
          </a:p>
        </p:txBody>
      </p:sp>
      <p:pic>
        <p:nvPicPr>
          <p:cNvPr id="4" name="Picture 3"/>
          <p:cNvPicPr>
            <a:picLocks noChangeAspect="1"/>
          </p:cNvPicPr>
          <p:nvPr/>
        </p:nvPicPr>
        <p:blipFill>
          <a:blip r:embed="rId3"/>
          <a:stretch>
            <a:fillRect/>
          </a:stretch>
        </p:blipFill>
        <p:spPr>
          <a:xfrm>
            <a:off x="677334" y="2397664"/>
            <a:ext cx="4802841" cy="3513362"/>
          </a:xfrm>
          <a:prstGeom prst="rect">
            <a:avLst/>
          </a:prstGeom>
        </p:spPr>
      </p:pic>
      <p:sp>
        <p:nvSpPr>
          <p:cNvPr id="5" name="TextBox 4"/>
          <p:cNvSpPr txBox="1"/>
          <p:nvPr/>
        </p:nvSpPr>
        <p:spPr>
          <a:xfrm>
            <a:off x="677334" y="2169185"/>
            <a:ext cx="5210119" cy="369332"/>
          </a:xfrm>
          <a:prstGeom prst="rect">
            <a:avLst/>
          </a:prstGeom>
          <a:noFill/>
        </p:spPr>
        <p:txBody>
          <a:bodyPr wrap="square" rtlCol="0">
            <a:spAutoFit/>
          </a:bodyPr>
          <a:lstStyle/>
          <a:p>
            <a:r>
              <a:rPr lang="en-US" dirty="0" smtClean="0"/>
              <a:t>Landscape ecology of patch-dependent species</a:t>
            </a:r>
            <a:endParaRPr lang="en-US" dirty="0"/>
          </a:p>
        </p:txBody>
      </p:sp>
    </p:spTree>
    <p:extLst>
      <p:ext uri="{BB962C8B-B14F-4D97-AF65-F5344CB8AC3E}">
        <p14:creationId xmlns:p14="http://schemas.microsoft.com/office/powerpoint/2010/main" val="721952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554009" y="-64168"/>
            <a:ext cx="3805700" cy="2783936"/>
          </a:xfrm>
          <a:prstGeom prst="rect">
            <a:avLst/>
          </a:prstGeom>
        </p:spPr>
      </p:pic>
      <p:sp>
        <p:nvSpPr>
          <p:cNvPr id="2" name="Title 1"/>
          <p:cNvSpPr>
            <a:spLocks noGrp="1"/>
          </p:cNvSpPr>
          <p:nvPr>
            <p:ph type="title"/>
          </p:nvPr>
        </p:nvSpPr>
        <p:spPr/>
        <p:txBody>
          <a:bodyPr/>
          <a:lstStyle/>
          <a:p>
            <a:r>
              <a:rPr lang="en-US" dirty="0" smtClean="0"/>
              <a:t>Example 1.  Creating games to develop deep conceptual learning</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PEER FEEDBACK FORM</a:t>
            </a:r>
          </a:p>
          <a:p>
            <a:r>
              <a:rPr lang="en-US" dirty="0" smtClean="0"/>
              <a:t>1</a:t>
            </a:r>
            <a:r>
              <a:rPr lang="en-US" dirty="0"/>
              <a:t>. This game was </a:t>
            </a:r>
            <a:r>
              <a:rPr lang="en-US" u="sng" dirty="0"/>
              <a:t>helpful for understanding</a:t>
            </a:r>
            <a:r>
              <a:rPr lang="en-US" dirty="0"/>
              <a:t> which of the three core effects and 5 modifying dimensions (circle):</a:t>
            </a:r>
          </a:p>
          <a:p>
            <a:pPr marL="0" indent="0">
              <a:buNone/>
            </a:pPr>
            <a:r>
              <a:rPr lang="en-US" dirty="0"/>
              <a:t>  &lt;</a:t>
            </a:r>
            <a:r>
              <a:rPr lang="en-US" dirty="0" smtClean="0"/>
              <a:t>LIST&gt;</a:t>
            </a:r>
            <a:endParaRPr lang="en-US" dirty="0"/>
          </a:p>
          <a:p>
            <a:r>
              <a:rPr lang="en-US" dirty="0"/>
              <a:t>2.  What part/aspect of the game did you find the most effective for helping you understand one of the core effects or dimensions</a:t>
            </a:r>
            <a:r>
              <a:rPr lang="en-US" dirty="0" smtClean="0"/>
              <a:t>?</a:t>
            </a:r>
            <a:r>
              <a:rPr lang="en-US" dirty="0"/>
              <a:t>  </a:t>
            </a:r>
            <a:endParaRPr lang="en-US" dirty="0" smtClean="0"/>
          </a:p>
          <a:p>
            <a:endParaRPr lang="en-US" dirty="0"/>
          </a:p>
          <a:p>
            <a:r>
              <a:rPr lang="en-US" dirty="0"/>
              <a:t>3.  Which of the core concepts or dimensions do you think would benefit from additional explanation/development?   How?  What would you change to make the game more fun/engaging?  </a:t>
            </a:r>
          </a:p>
          <a:p>
            <a:pPr marL="0" indent="0">
              <a:buNone/>
            </a:pPr>
            <a:r>
              <a:rPr lang="en-US" dirty="0"/>
              <a:t> </a:t>
            </a:r>
          </a:p>
          <a:p>
            <a:r>
              <a:rPr lang="en-US" dirty="0"/>
              <a:t>4.  How understandable are the rules of the game?  Do you think you would be able to play the game given these instructions?  What rule(s) or aspect(s) do you think most need(s) to be clarified?</a:t>
            </a:r>
          </a:p>
          <a:p>
            <a:pPr marL="0" indent="0">
              <a:buNone/>
            </a:pPr>
            <a:r>
              <a:rPr lang="en-US" dirty="0"/>
              <a:t> </a:t>
            </a:r>
          </a:p>
          <a:p>
            <a:r>
              <a:rPr lang="en-US" dirty="0"/>
              <a:t> </a:t>
            </a:r>
            <a:r>
              <a:rPr lang="en-US" dirty="0" smtClean="0"/>
              <a:t>5</a:t>
            </a:r>
            <a:r>
              <a:rPr lang="en-US" dirty="0"/>
              <a:t>.  Would you be interested in playing this game?  Briefly, why or why not?</a:t>
            </a:r>
          </a:p>
          <a:p>
            <a:endParaRPr lang="en-US" dirty="0"/>
          </a:p>
        </p:txBody>
      </p:sp>
      <p:sp>
        <p:nvSpPr>
          <p:cNvPr id="5" name="TextBox 4"/>
          <p:cNvSpPr txBox="1"/>
          <p:nvPr/>
        </p:nvSpPr>
        <p:spPr>
          <a:xfrm>
            <a:off x="1058779" y="5934670"/>
            <a:ext cx="7090611" cy="923330"/>
          </a:xfrm>
          <a:prstGeom prst="rect">
            <a:avLst/>
          </a:prstGeom>
          <a:noFill/>
        </p:spPr>
        <p:txBody>
          <a:bodyPr wrap="square" rtlCol="0">
            <a:spAutoFit/>
          </a:bodyPr>
          <a:lstStyle/>
          <a:p>
            <a:r>
              <a:rPr lang="en-US" dirty="0" smtClean="0"/>
              <a:t>LEARNING:  1. developing the game; 2. providing feedback to others on their game; 3: revising their own game in response to feedback and writing about it</a:t>
            </a:r>
            <a:endParaRPr lang="en-US" dirty="0"/>
          </a:p>
        </p:txBody>
      </p:sp>
    </p:spTree>
    <p:extLst>
      <p:ext uri="{BB962C8B-B14F-4D97-AF65-F5344CB8AC3E}">
        <p14:creationId xmlns:p14="http://schemas.microsoft.com/office/powerpoint/2010/main" val="20700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Low stakes voting</a:t>
            </a:r>
            <a:endParaRPr lang="en-US" dirty="0"/>
          </a:p>
        </p:txBody>
      </p:sp>
      <p:sp>
        <p:nvSpPr>
          <p:cNvPr id="3" name="Content Placeholder 2"/>
          <p:cNvSpPr>
            <a:spLocks noGrp="1"/>
          </p:cNvSpPr>
          <p:nvPr>
            <p:ph idx="1"/>
          </p:nvPr>
        </p:nvSpPr>
        <p:spPr>
          <a:xfrm>
            <a:off x="677334" y="1791622"/>
            <a:ext cx="8596668" cy="1047832"/>
          </a:xfrm>
        </p:spPr>
        <p:txBody>
          <a:bodyPr/>
          <a:lstStyle/>
          <a:p>
            <a:r>
              <a:rPr lang="en-US" dirty="0" smtClean="0"/>
              <a:t>Develop a concept map that explains the relationship between two central theories in conservation biology – island biogeography theory and </a:t>
            </a:r>
            <a:r>
              <a:rPr lang="en-US" dirty="0" err="1" smtClean="0"/>
              <a:t>metapopulation</a:t>
            </a:r>
            <a:r>
              <a:rPr lang="en-US" dirty="0" smtClean="0"/>
              <a:t> theory.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143917" y="3089108"/>
            <a:ext cx="4307305" cy="3230479"/>
          </a:xfrm>
          <a:prstGeom prst="rect">
            <a:avLst/>
          </a:prstGeom>
        </p:spPr>
      </p:pic>
    </p:spTree>
    <p:extLst>
      <p:ext uri="{BB962C8B-B14F-4D97-AF65-F5344CB8AC3E}">
        <p14:creationId xmlns:p14="http://schemas.microsoft.com/office/powerpoint/2010/main" val="16158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Final project writing assignment – “Arts and Crafts”</a:t>
            </a:r>
            <a:endParaRPr lang="en-US" dirty="0"/>
          </a:p>
        </p:txBody>
      </p:sp>
      <p:sp>
        <p:nvSpPr>
          <p:cNvPr id="3" name="Content Placeholder 2"/>
          <p:cNvSpPr>
            <a:spLocks noGrp="1"/>
          </p:cNvSpPr>
          <p:nvPr>
            <p:ph idx="1"/>
          </p:nvPr>
        </p:nvSpPr>
        <p:spPr>
          <a:xfrm>
            <a:off x="677334" y="2160590"/>
            <a:ext cx="8596668" cy="2150154"/>
          </a:xfrm>
        </p:spPr>
        <p:txBody>
          <a:bodyPr>
            <a:normAutofit lnSpcReduction="10000"/>
          </a:bodyPr>
          <a:lstStyle/>
          <a:p>
            <a:r>
              <a:rPr lang="en-US" dirty="0" smtClean="0"/>
              <a:t>Many points of peer review – initial idea, outline, abstract</a:t>
            </a:r>
          </a:p>
          <a:p>
            <a:r>
              <a:rPr lang="en-US" dirty="0" smtClean="0"/>
              <a:t>First full draft – bring a print-out to section</a:t>
            </a:r>
          </a:p>
          <a:p>
            <a:r>
              <a:rPr lang="en-US" dirty="0" smtClean="0"/>
              <a:t>CUT UP INTO SEPARATE PARAGRAPHS AND SHUFFLE!</a:t>
            </a:r>
          </a:p>
          <a:p>
            <a:r>
              <a:rPr lang="en-US" dirty="0" smtClean="0"/>
              <a:t>Partner then reads all the pieces and reassembles into the order they think is most logical.</a:t>
            </a:r>
          </a:p>
          <a:p>
            <a:r>
              <a:rPr lang="en-US" dirty="0" smtClean="0"/>
              <a:t>Reference: not my original idea but I could not find the reference! </a:t>
            </a:r>
            <a:endParaRPr lang="en-US" dirty="0"/>
          </a:p>
        </p:txBody>
      </p:sp>
      <p:sp>
        <p:nvSpPr>
          <p:cNvPr id="4" name="TextBox 3"/>
          <p:cNvSpPr txBox="1"/>
          <p:nvPr/>
        </p:nvSpPr>
        <p:spPr>
          <a:xfrm>
            <a:off x="930729" y="5159829"/>
            <a:ext cx="7560128" cy="461665"/>
          </a:xfrm>
          <a:prstGeom prst="rect">
            <a:avLst/>
          </a:prstGeom>
          <a:noFill/>
        </p:spPr>
        <p:txBody>
          <a:bodyPr wrap="square" rtlCol="0">
            <a:spAutoFit/>
          </a:bodyPr>
          <a:lstStyle/>
          <a:p>
            <a:r>
              <a:rPr lang="en-US" sz="2400" dirty="0" smtClean="0"/>
              <a:t>How we know that all of this peer review helps</a:t>
            </a:r>
            <a:r>
              <a:rPr lang="is-IS" sz="2400" dirty="0" smtClean="0"/>
              <a:t>…..</a:t>
            </a:r>
            <a:endParaRPr lang="en-US" sz="2400" dirty="0"/>
          </a:p>
        </p:txBody>
      </p:sp>
    </p:spTree>
    <p:extLst>
      <p:ext uri="{BB962C8B-B14F-4D97-AF65-F5344CB8AC3E}">
        <p14:creationId xmlns:p14="http://schemas.microsoft.com/office/powerpoint/2010/main" val="177328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Speed talks of final projects</a:t>
            </a:r>
            <a:endParaRPr lang="en-US" dirty="0"/>
          </a:p>
        </p:txBody>
      </p:sp>
      <p:sp>
        <p:nvSpPr>
          <p:cNvPr id="3" name="Content Placeholder 2"/>
          <p:cNvSpPr>
            <a:spLocks noGrp="1"/>
          </p:cNvSpPr>
          <p:nvPr>
            <p:ph idx="1"/>
          </p:nvPr>
        </p:nvSpPr>
        <p:spPr/>
        <p:txBody>
          <a:bodyPr/>
          <a:lstStyle/>
          <a:p>
            <a:r>
              <a:rPr lang="en-US" dirty="0" smtClean="0"/>
              <a:t>Skill development on how to give a speed (3 – 4 min) talk</a:t>
            </a:r>
          </a:p>
          <a:p>
            <a:r>
              <a:rPr lang="en-US" dirty="0" smtClean="0"/>
              <a:t>Final projects are in 4 categories: </a:t>
            </a:r>
            <a:r>
              <a:rPr lang="en-US" dirty="0"/>
              <a:t>Research Review, Debate</a:t>
            </a:r>
            <a:r>
              <a:rPr lang="en-US" dirty="0" smtClean="0"/>
              <a:t>, </a:t>
            </a:r>
            <a:r>
              <a:rPr lang="en-US" dirty="0"/>
              <a:t>Research Proposal, Case </a:t>
            </a:r>
            <a:r>
              <a:rPr lang="en-US" dirty="0" smtClean="0"/>
              <a:t>Study </a:t>
            </a:r>
          </a:p>
          <a:p>
            <a:r>
              <a:rPr lang="en-US" dirty="0" smtClean="0"/>
              <a:t>How to engage the listeners?  They are given tasks:</a:t>
            </a:r>
          </a:p>
          <a:p>
            <a:pPr lvl="1"/>
            <a:r>
              <a:rPr lang="en-US" dirty="0"/>
              <a:t>Research </a:t>
            </a:r>
            <a:r>
              <a:rPr lang="en-US" dirty="0" smtClean="0"/>
              <a:t>reviews and debates</a:t>
            </a:r>
            <a:r>
              <a:rPr lang="en-US" dirty="0"/>
              <a:t>:  </a:t>
            </a:r>
            <a:r>
              <a:rPr lang="en-US" dirty="0" smtClean="0"/>
              <a:t>Listeners work in groups to summarize each presentation </a:t>
            </a:r>
            <a:r>
              <a:rPr lang="en-US" dirty="0"/>
              <a:t>with two sentences and a question </a:t>
            </a:r>
            <a:r>
              <a:rPr lang="en-US" dirty="0" smtClean="0"/>
              <a:t> -- give </a:t>
            </a:r>
            <a:r>
              <a:rPr lang="en-US" dirty="0"/>
              <a:t>to </a:t>
            </a:r>
            <a:r>
              <a:rPr lang="en-US" dirty="0" smtClean="0"/>
              <a:t>presenter providing them with feedback</a:t>
            </a:r>
            <a:endParaRPr lang="en-US" dirty="0"/>
          </a:p>
          <a:p>
            <a:pPr lvl="1"/>
            <a:r>
              <a:rPr lang="en-US" dirty="0" smtClean="0"/>
              <a:t>Research </a:t>
            </a:r>
            <a:r>
              <a:rPr lang="en-US" dirty="0"/>
              <a:t>proposals:  </a:t>
            </a:r>
            <a:r>
              <a:rPr lang="en-US" dirty="0" smtClean="0"/>
              <a:t>Listeners form a panel </a:t>
            </a:r>
            <a:r>
              <a:rPr lang="en-US" dirty="0"/>
              <a:t>of judges </a:t>
            </a:r>
            <a:r>
              <a:rPr lang="en-US" dirty="0" smtClean="0"/>
              <a:t>that must decide how </a:t>
            </a:r>
            <a:r>
              <a:rPr lang="en-US" dirty="0"/>
              <a:t>to allocate a pot of </a:t>
            </a:r>
            <a:r>
              <a:rPr lang="en-US" dirty="0" smtClean="0"/>
              <a:t>funds</a:t>
            </a:r>
          </a:p>
          <a:p>
            <a:pPr lvl="1"/>
            <a:r>
              <a:rPr lang="en-US" dirty="0" smtClean="0"/>
              <a:t>Case </a:t>
            </a:r>
            <a:r>
              <a:rPr lang="en-US" dirty="0"/>
              <a:t>studies: World Café format</a:t>
            </a:r>
          </a:p>
        </p:txBody>
      </p:sp>
    </p:spTree>
    <p:extLst>
      <p:ext uri="{BB962C8B-B14F-4D97-AF65-F5344CB8AC3E}">
        <p14:creationId xmlns:p14="http://schemas.microsoft.com/office/powerpoint/2010/main" val="1542856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Self-evaluation / peer evaluation of role in group project</a:t>
            </a:r>
            <a:endParaRPr lang="en-US" dirty="0"/>
          </a:p>
        </p:txBody>
      </p:sp>
      <p:sp>
        <p:nvSpPr>
          <p:cNvPr id="3" name="Content Placeholder 2"/>
          <p:cNvSpPr>
            <a:spLocks noGrp="1"/>
          </p:cNvSpPr>
          <p:nvPr>
            <p:ph idx="1"/>
          </p:nvPr>
        </p:nvSpPr>
        <p:spPr/>
        <p:txBody>
          <a:bodyPr>
            <a:normAutofit fontScale="92500" lnSpcReduction="10000"/>
          </a:bodyPr>
          <a:lstStyle/>
          <a:p>
            <a:pPr lvl="0"/>
            <a:endParaRPr lang="en-US" dirty="0" smtClean="0"/>
          </a:p>
          <a:p>
            <a:pPr lvl="0"/>
            <a:r>
              <a:rPr lang="en-US" b="1" dirty="0" smtClean="0"/>
              <a:t>Feedback Form</a:t>
            </a:r>
            <a:r>
              <a:rPr lang="en-US" dirty="0" smtClean="0"/>
              <a:t>: Briefly </a:t>
            </a:r>
            <a:r>
              <a:rPr lang="en-US" dirty="0"/>
              <a:t>enumerate the project deliverables that your group decided on, and evaluate at what level each was met (fully, partially, not at all</a:t>
            </a:r>
            <a:r>
              <a:rPr lang="en-US" dirty="0" smtClean="0"/>
              <a:t>).</a:t>
            </a:r>
          </a:p>
          <a:p>
            <a:pPr lvl="0"/>
            <a:endParaRPr lang="en-US" dirty="0"/>
          </a:p>
          <a:p>
            <a:pPr lvl="0"/>
            <a:r>
              <a:rPr lang="en-US" dirty="0" smtClean="0"/>
              <a:t>Briefly </a:t>
            </a:r>
            <a:r>
              <a:rPr lang="en-US" dirty="0"/>
              <a:t>describe who did what in your group project, including your own role</a:t>
            </a:r>
            <a:r>
              <a:rPr lang="en-US" dirty="0" smtClean="0"/>
              <a:t>.</a:t>
            </a:r>
          </a:p>
          <a:p>
            <a:pPr lvl="0"/>
            <a:endParaRPr lang="en-US" dirty="0"/>
          </a:p>
          <a:p>
            <a:r>
              <a:rPr lang="en-US" dirty="0"/>
              <a:t> </a:t>
            </a:r>
            <a:r>
              <a:rPr lang="en-US" dirty="0" smtClean="0"/>
              <a:t> </a:t>
            </a:r>
            <a:r>
              <a:rPr lang="en-US" dirty="0"/>
              <a:t>Evaluate your contributions to the group project.  What key work did you accomplish in developing the deliverable(s) for your groups’ project?  </a:t>
            </a:r>
            <a:endParaRPr lang="en-US" dirty="0" smtClean="0"/>
          </a:p>
          <a:p>
            <a:endParaRPr lang="en-US" dirty="0"/>
          </a:p>
          <a:p>
            <a:r>
              <a:rPr lang="en-US" dirty="0"/>
              <a:t> </a:t>
            </a:r>
            <a:r>
              <a:rPr lang="en-US" dirty="0" smtClean="0"/>
              <a:t>What </a:t>
            </a:r>
            <a:r>
              <a:rPr lang="en-US" dirty="0"/>
              <a:t>were your personal goals in conducting your portion of the group project?  Did you meet these goals?  Why or why not?  Consider what you could have improved, and what limiting factors may have existed outside of your control.</a:t>
            </a:r>
          </a:p>
          <a:p>
            <a:endParaRPr lang="en-US" dirty="0"/>
          </a:p>
        </p:txBody>
      </p:sp>
      <p:sp>
        <p:nvSpPr>
          <p:cNvPr id="4" name="TextBox 3"/>
          <p:cNvSpPr txBox="1"/>
          <p:nvPr/>
        </p:nvSpPr>
        <p:spPr>
          <a:xfrm>
            <a:off x="677334" y="1930400"/>
            <a:ext cx="6538970" cy="646331"/>
          </a:xfrm>
          <a:prstGeom prst="rect">
            <a:avLst/>
          </a:prstGeom>
          <a:noFill/>
        </p:spPr>
        <p:txBody>
          <a:bodyPr wrap="none" rtlCol="0">
            <a:spAutoFit/>
          </a:bodyPr>
          <a:lstStyle/>
          <a:p>
            <a:pPr lvl="0"/>
            <a:r>
              <a:rPr lang="en-US"/>
              <a:t>Graduate class; projects commissioned by conservation NGOs</a:t>
            </a:r>
          </a:p>
          <a:p>
            <a:endParaRPr lang="en-US" dirty="0"/>
          </a:p>
        </p:txBody>
      </p:sp>
    </p:spTree>
    <p:extLst>
      <p:ext uri="{BB962C8B-B14F-4D97-AF65-F5344CB8AC3E}">
        <p14:creationId xmlns:p14="http://schemas.microsoft.com/office/powerpoint/2010/main" val="193867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use peer evaluation in grading</a:t>
            </a:r>
            <a:endParaRPr lang="en-US" dirty="0"/>
          </a:p>
        </p:txBody>
      </p:sp>
      <p:sp>
        <p:nvSpPr>
          <p:cNvPr id="3" name="Content Placeholder 2"/>
          <p:cNvSpPr>
            <a:spLocks noGrp="1"/>
          </p:cNvSpPr>
          <p:nvPr>
            <p:ph idx="1"/>
          </p:nvPr>
        </p:nvSpPr>
        <p:spPr/>
        <p:txBody>
          <a:bodyPr/>
          <a:lstStyle/>
          <a:p>
            <a:r>
              <a:rPr lang="en-US" dirty="0" smtClean="0"/>
              <a:t>Michael O’Hare</a:t>
            </a:r>
          </a:p>
          <a:p>
            <a:endParaRPr lang="en-US" dirty="0"/>
          </a:p>
          <a:p>
            <a:r>
              <a:rPr lang="en-US" dirty="0">
                <a:hlinkClick r:id="rId3"/>
              </a:rPr>
              <a:t>http://teaching.berkeley.edu/news/peer-evaluation-class-participation</a:t>
            </a:r>
            <a:r>
              <a:rPr lang="en-US" dirty="0"/>
              <a:t> </a:t>
            </a:r>
          </a:p>
        </p:txBody>
      </p:sp>
    </p:spTree>
    <p:extLst>
      <p:ext uri="{BB962C8B-B14F-4D97-AF65-F5344CB8AC3E}">
        <p14:creationId xmlns:p14="http://schemas.microsoft.com/office/powerpoint/2010/main" val="585041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189</TotalTime>
  <Words>992</Words>
  <Application>Microsoft Macintosh PowerPoint</Application>
  <PresentationFormat>Widescreen</PresentationFormat>
  <Paragraphs>67</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Trebuchet MS</vt:lpstr>
      <vt:lpstr>Wingdings 3</vt:lpstr>
      <vt:lpstr>Facet</vt:lpstr>
      <vt:lpstr>Using peer to peer feedback for learning and engagement</vt:lpstr>
      <vt:lpstr>Example 1.  Creating games to develop deep conceptual learning</vt:lpstr>
      <vt:lpstr>Example 1.  Creating games to develop deep conceptual learning</vt:lpstr>
      <vt:lpstr>Example 2.  Low stakes voting</vt:lpstr>
      <vt:lpstr>Example 3. Final project writing assignment – “Arts and Crafts”</vt:lpstr>
      <vt:lpstr>Example 4. Speed talks of final projects</vt:lpstr>
      <vt:lpstr>Example 5. Self-evaluation / peer evaluation of role in group project</vt:lpstr>
      <vt:lpstr>To use peer evaluation in grading</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peer to peer feedback for learning and engagement</dc:title>
  <dc:creator>Claire Kremen</dc:creator>
  <cp:lastModifiedBy>Microsoft Office User</cp:lastModifiedBy>
  <cp:revision>7</cp:revision>
  <dcterms:created xsi:type="dcterms:W3CDTF">2017-02-10T04:35:26Z</dcterms:created>
  <dcterms:modified xsi:type="dcterms:W3CDTF">2017-02-23T17:36:34Z</dcterms:modified>
</cp:coreProperties>
</file>