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5" r:id="rId2"/>
    <p:sldMasterId id="2147483687" r:id="rId3"/>
    <p:sldMasterId id="2147483689" r:id="rId4"/>
    <p:sldMasterId id="2147483691" r:id="rId5"/>
    <p:sldMasterId id="2147483706" r:id="rId6"/>
  </p:sldMasterIdLst>
  <p:notesMasterIdLst>
    <p:notesMasterId r:id="rId11"/>
  </p:notesMasterIdLst>
  <p:sldIdLst>
    <p:sldId id="265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154"/>
    <p:restoredTop sz="78562"/>
  </p:normalViewPr>
  <p:slideViewPr>
    <p:cSldViewPr snapToGrid="0" snapToObjects="1">
      <p:cViewPr>
        <p:scale>
          <a:sx n="80" d="100"/>
          <a:sy n="80" d="100"/>
        </p:scale>
        <p:origin x="2240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4" d="100"/>
          <a:sy n="74" d="100"/>
        </p:scale>
        <p:origin x="3328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A3B19-7C62-C149-A0C0-CB2844F62888}" type="datetimeFigureOut">
              <a:rPr lang="en-US" smtClean="0"/>
              <a:t>8/30/16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379FF-1F0E-E34F-A49E-C60F8FC8C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89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project was completed with the help of the LTF program and my colleagues in that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379FF-1F0E-E34F-A49E-C60F8FC8C2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11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Slide</a:t>
            </a:r>
            <a:r>
              <a:rPr lang="en-US" b="1" baseline="0" dirty="0" smtClean="0"/>
              <a:t> 1: b</a:t>
            </a:r>
            <a:r>
              <a:rPr lang="en-US" b="1" dirty="0" smtClean="0"/>
              <a:t>ackground, context, problem, opportunity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Project Design</a:t>
            </a:r>
          </a:p>
          <a:p>
            <a:pPr lvl="2">
              <a:tabLst>
                <a:tab pos="457200" algn="l"/>
              </a:tabLst>
            </a:pPr>
            <a:r>
              <a:rPr lang="en-US" dirty="0" smtClean="0"/>
              <a:t>Semester Timeframe, Student Skill Level</a:t>
            </a:r>
          </a:p>
          <a:p>
            <a:pPr lvl="2">
              <a:tabLst>
                <a:tab pos="457200" algn="l"/>
              </a:tabLst>
            </a:pPr>
            <a:r>
              <a:rPr lang="en-US" dirty="0" smtClean="0"/>
              <a:t>Dynamic/Shifting Projects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Student</a:t>
            </a:r>
            <a:r>
              <a:rPr lang="en-US" baseline="0" dirty="0" smtClean="0"/>
              <a:t> Assessment</a:t>
            </a:r>
            <a:endParaRPr lang="en-US" dirty="0" smtClean="0"/>
          </a:p>
          <a:p>
            <a:pPr lvl="2"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dirty="0" smtClean="0"/>
              <a:t>Effort vs. Outcomes</a:t>
            </a:r>
          </a:p>
          <a:p>
            <a:pPr lvl="2">
              <a:tabLst>
                <a:tab pos="457200" algn="l"/>
              </a:tabLst>
            </a:pPr>
            <a:r>
              <a:rPr lang="en-US" dirty="0" smtClean="0"/>
              <a:t>Process vs. Product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379FF-1F0E-E34F-A49E-C60F8FC8C2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54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Slide 2: project plan, execution, implementation</a:t>
            </a:r>
          </a:p>
          <a:p>
            <a:r>
              <a:rPr lang="en-US" dirty="0" smtClean="0"/>
              <a:t>Formal Project Management</a:t>
            </a:r>
          </a:p>
          <a:p>
            <a:pPr lvl="1"/>
            <a:r>
              <a:rPr lang="en-US" dirty="0" smtClean="0"/>
              <a:t>Weekly team meetings with instructor (20 min/team)</a:t>
            </a:r>
          </a:p>
          <a:p>
            <a:pPr lvl="1"/>
            <a:r>
              <a:rPr lang="en-US" dirty="0" smtClean="0"/>
              <a:t>Formal communication protocols, group role assignments</a:t>
            </a:r>
          </a:p>
          <a:p>
            <a:pPr lvl="1"/>
            <a:r>
              <a:rPr lang="en-US" dirty="0" smtClean="0"/>
              <a:t>Detailed work timeline and budget (student created)</a:t>
            </a:r>
          </a:p>
          <a:p>
            <a:endParaRPr lang="en-US" dirty="0" smtClean="0"/>
          </a:p>
          <a:p>
            <a:r>
              <a:rPr lang="en-US" dirty="0" smtClean="0"/>
              <a:t>Instructor Documentation/Student Tracking</a:t>
            </a:r>
          </a:p>
          <a:p>
            <a:pPr lvl="1"/>
            <a:r>
              <a:rPr lang="en-US" dirty="0" smtClean="0"/>
              <a:t>Meeting attendance, student issues, work plans, etc.</a:t>
            </a:r>
          </a:p>
          <a:p>
            <a:r>
              <a:rPr lang="en-US" dirty="0" smtClean="0"/>
              <a:t>Mid-Semester Deliverables and Group Evaluations</a:t>
            </a:r>
          </a:p>
          <a:p>
            <a:pPr lvl="1"/>
            <a:r>
              <a:rPr lang="en-US" dirty="0" smtClean="0"/>
              <a:t>Deliverables  - Enable</a:t>
            </a:r>
            <a:r>
              <a:rPr lang="en-US" baseline="0" dirty="0" smtClean="0"/>
              <a:t> reality-check, is the project still on track?</a:t>
            </a:r>
            <a:endParaRPr lang="en-US" dirty="0" smtClean="0"/>
          </a:p>
          <a:p>
            <a:pPr lvl="1"/>
            <a:r>
              <a:rPr lang="en-US" dirty="0" smtClean="0"/>
              <a:t>Focused on both degree and quality of student engagement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379FF-1F0E-E34F-A49E-C60F8FC8C2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11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Slide 3: (projected/anticipated) project outcome/findings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Improved Project Implementation Process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Smoother, more balanced workload over the semester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 both students and instructor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Provides a framework for changing deliverables based upon intermediate project outcomes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Flexible Project Deliverables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Codetermined with students and instructor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Improved final quality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Increased Student Control Over Projects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Licensed to take initiative, employ creative approaches and ideas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Ongoing Assessment Throughout the Semester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Continuous documentation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Clearer communication with students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379FF-1F0E-E34F-A49E-C60F8FC8C2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82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1587 w 64000"/>
                <a:gd name="T1" fmla="*/ 85 h 64000"/>
                <a:gd name="T2" fmla="*/ 2304 w 64000"/>
                <a:gd name="T3" fmla="*/ 1152 h 64000"/>
                <a:gd name="T4" fmla="*/ 1587 w 64000"/>
                <a:gd name="T5" fmla="*/ 2219 h 64000"/>
                <a:gd name="T6" fmla="*/ 1587 w 64000"/>
                <a:gd name="T7" fmla="*/ 2219 h 64000"/>
                <a:gd name="T8" fmla="*/ 1587 w 64000"/>
                <a:gd name="T9" fmla="*/ 2219 h 64000"/>
                <a:gd name="T10" fmla="*/ 1587 w 64000"/>
                <a:gd name="T11" fmla="*/ 2219 h 64000"/>
                <a:gd name="T12" fmla="*/ 1587 w 64000"/>
                <a:gd name="T13" fmla="*/ 85 h 64000"/>
                <a:gd name="T14" fmla="*/ 1587 w 64000"/>
                <a:gd name="T15" fmla="*/ 85 h 64000"/>
                <a:gd name="T16" fmla="*/ 1587 w 64000"/>
                <a:gd name="T17" fmla="*/ 8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2027 w 64000"/>
                <a:gd name="T1" fmla="*/ 248 h 64000"/>
                <a:gd name="T2" fmla="*/ 2544 w 64000"/>
                <a:gd name="T3" fmla="*/ 1272 h 64000"/>
                <a:gd name="T4" fmla="*/ 2027 w 64000"/>
                <a:gd name="T5" fmla="*/ 2296 h 64000"/>
                <a:gd name="T6" fmla="*/ 2027 w 64000"/>
                <a:gd name="T7" fmla="*/ 2296 h 64000"/>
                <a:gd name="T8" fmla="*/ 2027 w 64000"/>
                <a:gd name="T9" fmla="*/ 2296 h 64000"/>
                <a:gd name="T10" fmla="*/ 2027 w 64000"/>
                <a:gd name="T11" fmla="*/ 2296 h 64000"/>
                <a:gd name="T12" fmla="*/ 2027 w 64000"/>
                <a:gd name="T13" fmla="*/ 248 h 64000"/>
                <a:gd name="T14" fmla="*/ 2027 w 64000"/>
                <a:gd name="T15" fmla="*/ 248 h 64000"/>
                <a:gd name="T16" fmla="*/ 2027 w 64000"/>
                <a:gd name="T17" fmla="*/ 248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-106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32818A-8720-0A41-BA6F-F61DDD1E688A}" type="datetimeFigureOut">
              <a:rPr lang="en-US" smtClean="0"/>
              <a:t>8/30/16</a:t>
            </a:fld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39615-DD0C-0A49-9156-32CBFE734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8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32818A-8720-0A41-BA6F-F61DDD1E688A}" type="datetimeFigureOut">
              <a:rPr lang="en-US" smtClean="0"/>
              <a:t>8/30/16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39615-DD0C-0A49-9156-32CBFE734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34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32818A-8720-0A41-BA6F-F61DDD1E688A}" type="datetimeFigureOut">
              <a:rPr lang="en-US" smtClean="0"/>
              <a:t>8/30/16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39615-DD0C-0A49-9156-32CBFE734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1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32818A-8720-0A41-BA6F-F61DDD1E688A}" type="datetimeFigureOut">
              <a:rPr lang="en-US" smtClean="0"/>
              <a:t>8/30/16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39615-DD0C-0A49-9156-32CBFE734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296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93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1413"/>
            <a:ext cx="4265613" cy="4964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1413"/>
            <a:ext cx="4265612" cy="4964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8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73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13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-106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832818A-8720-0A41-BA6F-F61DDD1E688A}" type="datetimeFigureOut">
              <a:rPr lang="en-US" smtClean="0"/>
              <a:t>8/30/16</a:t>
            </a:fld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F639615-DD0C-0A49-9156-32CBFE734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993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832818A-8720-0A41-BA6F-F61DDD1E688A}" type="datetimeFigureOut">
              <a:rPr lang="en-US" smtClean="0"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F639615-DD0C-0A49-9156-32CBFE73457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563225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8975" indent="-473075">
              <a:tabLst/>
              <a:defRPr i="0"/>
            </a:lvl2pPr>
            <a:lvl3pPr marL="863600" indent="-392113">
              <a:tabLst/>
              <a:defRPr/>
            </a:lvl3pPr>
            <a:lvl4pPr marL="1147763" indent="-473075">
              <a:tabLst/>
              <a:defRPr i="0"/>
            </a:lvl4pPr>
            <a:lvl5pPr marL="1431925" indent="-527050">
              <a:tabLst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67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32818A-8720-0A41-BA6F-F61DDD1E688A}" type="datetimeFigureOut">
              <a:rPr lang="en-US" smtClean="0"/>
              <a:t>8/30/16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39615-DD0C-0A49-9156-32CBFE734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467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8/30/16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9490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3293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8/30/16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3128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8/30/16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0427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8/30/16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2079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8/30/16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573908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8/30/16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6204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3286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8/30/16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795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32818A-8720-0A41-BA6F-F61DDD1E688A}" type="datetimeFigureOut">
              <a:rPr lang="en-US" smtClean="0"/>
              <a:t>8/30/16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39615-DD0C-0A49-9156-32CBFE734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2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32818A-8720-0A41-BA6F-F61DDD1E688A}" type="datetimeFigureOut">
              <a:rPr lang="en-US" smtClean="0"/>
              <a:t>8/30/16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39615-DD0C-0A49-9156-32CBFE734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7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32818A-8720-0A41-BA6F-F61DDD1E688A}" type="datetimeFigureOut">
              <a:rPr lang="en-US" smtClean="0"/>
              <a:t>8/30/16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39615-DD0C-0A49-9156-32CBFE734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7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32818A-8720-0A41-BA6F-F61DDD1E688A}" type="datetimeFigureOut">
              <a:rPr lang="en-US" smtClean="0"/>
              <a:t>8/30/16</a:t>
            </a:fld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39615-DD0C-0A49-9156-32CBFE734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3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32818A-8720-0A41-BA6F-F61DDD1E688A}" type="datetimeFigureOut">
              <a:rPr lang="en-US" smtClean="0"/>
              <a:t>8/30/16</a:t>
            </a:fld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39615-DD0C-0A49-9156-32CBFE734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7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32818A-8720-0A41-BA6F-F61DDD1E688A}" type="datetimeFigureOut">
              <a:rPr lang="en-US" smtClean="0"/>
              <a:t>8/30/16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39615-DD0C-0A49-9156-32CBFE734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4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32818A-8720-0A41-BA6F-F61DDD1E688A}" type="datetimeFigureOut">
              <a:rPr lang="en-US" smtClean="0"/>
              <a:t>8/30/16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39615-DD0C-0A49-9156-32CBFE734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5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2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2037 w 64000"/>
                <a:gd name="T1" fmla="*/ 177 h 64000"/>
                <a:gd name="T2" fmla="*/ 2592 w 64000"/>
                <a:gd name="T3" fmla="*/ 984 h 64000"/>
                <a:gd name="T4" fmla="*/ 2037 w 64000"/>
                <a:gd name="T5" fmla="*/ 1791 h 64000"/>
                <a:gd name="T6" fmla="*/ 2037 w 64000"/>
                <a:gd name="T7" fmla="*/ 1791 h 64000"/>
                <a:gd name="T8" fmla="*/ 2037 w 64000"/>
                <a:gd name="T9" fmla="*/ 1791 h 64000"/>
                <a:gd name="T10" fmla="*/ 2037 w 64000"/>
                <a:gd name="T11" fmla="*/ 1791 h 64000"/>
                <a:gd name="T12" fmla="*/ 2037 w 64000"/>
                <a:gd name="T13" fmla="*/ 177 h 64000"/>
                <a:gd name="T14" fmla="*/ 2037 w 64000"/>
                <a:gd name="T15" fmla="*/ 177 h 64000"/>
                <a:gd name="T16" fmla="*/ 2037 w 64000"/>
                <a:gd name="T17" fmla="*/ 177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1525 w 64000"/>
                <a:gd name="T1" fmla="*/ 174 h 64000"/>
                <a:gd name="T2" fmla="*/ 1949 w 64000"/>
                <a:gd name="T3" fmla="*/ 994 h 64000"/>
                <a:gd name="T4" fmla="*/ 1525 w 64000"/>
                <a:gd name="T5" fmla="*/ 1813 h 64000"/>
                <a:gd name="T6" fmla="*/ 1525 w 64000"/>
                <a:gd name="T7" fmla="*/ 1813 h 64000"/>
                <a:gd name="T8" fmla="*/ 1525 w 64000"/>
                <a:gd name="T9" fmla="*/ 1813 h 64000"/>
                <a:gd name="T10" fmla="*/ 1525 w 64000"/>
                <a:gd name="T11" fmla="*/ 1813 h 64000"/>
                <a:gd name="T12" fmla="*/ 1525 w 64000"/>
                <a:gd name="T13" fmla="*/ 174 h 64000"/>
                <a:gd name="T14" fmla="*/ 1525 w 64000"/>
                <a:gd name="T15" fmla="*/ 174 h 64000"/>
                <a:gd name="T16" fmla="*/ 1525 w 64000"/>
                <a:gd name="T17" fmla="*/ 174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charset="0"/>
                <a:ea typeface="+mn-ea"/>
                <a:cs typeface="+mn-cs"/>
              </a:defRPr>
            </a:lvl1pPr>
          </a:lstStyle>
          <a:p>
            <a:fld id="{9832818A-8720-0A41-BA6F-F61DDD1E688A}" type="datetimeFigureOut">
              <a:rPr lang="en-US" smtClean="0"/>
              <a:t>8/30/16</a:t>
            </a:fld>
            <a:endParaRPr lang="en-US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charset="0"/>
              </a:defRPr>
            </a:lvl1pPr>
          </a:lstStyle>
          <a:p>
            <a:fld id="{BF639615-DD0C-0A49-9156-32CBFE734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5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06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06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06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0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¡"/>
        <a:defRPr sz="29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l"/>
        <a:defRPr sz="25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charset="0"/>
        <a:buChar char="¡"/>
        <a:defRPr sz="22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l"/>
        <a:defRPr sz="19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charset="0"/>
        <a:buChar char="¡"/>
        <a:defRPr sz="19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06" charset="2"/>
        <a:buChar char="¡"/>
        <a:defRPr sz="1900">
          <a:solidFill>
            <a:schemeClr val="tx1"/>
          </a:solidFill>
          <a:latin typeface="+mn-lt"/>
          <a:ea typeface="ＭＳ Ｐゴシック" pitchFamily="-106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06" charset="2"/>
        <a:buChar char="¡"/>
        <a:defRPr sz="1900">
          <a:solidFill>
            <a:schemeClr val="tx1"/>
          </a:solidFill>
          <a:latin typeface="+mn-lt"/>
          <a:ea typeface="ＭＳ Ｐゴシック" pitchFamily="-106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06" charset="2"/>
        <a:buChar char="¡"/>
        <a:defRPr sz="1900">
          <a:solidFill>
            <a:schemeClr val="tx1"/>
          </a:solidFill>
          <a:latin typeface="+mn-lt"/>
          <a:ea typeface="ＭＳ Ｐゴシック" pitchFamily="-106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06" charset="2"/>
        <a:buChar char="¡"/>
        <a:defRPr sz="19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invGray">
          <a:xfrm>
            <a:off x="227013" y="6248400"/>
            <a:ext cx="8683625" cy="381000"/>
          </a:xfrm>
          <a:prstGeom prst="rect">
            <a:avLst/>
          </a:prstGeom>
          <a:solidFill>
            <a:schemeClr val="bg2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solidFill>
                <a:srgbClr val="525252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blackWhite">
          <a:xfrm>
            <a:off x="227013" y="227013"/>
            <a:ext cx="8683625" cy="787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82880" tIns="201168" rIns="182880" bIns="18288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 bwMode="blackWhite">
          <a:xfrm>
            <a:off x="228600" y="1141413"/>
            <a:ext cx="8683625" cy="49641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black">
          <a:xfrm>
            <a:off x="1981200" y="6343650"/>
            <a:ext cx="510540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000" b="1">
                <a:solidFill>
                  <a:srgbClr val="EAEAEA"/>
                </a:solidFill>
              </a:rPr>
              <a:t>Developed by: Merrick, Richards 	                       Updated: August 2003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black">
          <a:xfrm>
            <a:off x="6426200" y="6337300"/>
            <a:ext cx="23622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r" eaLnBrk="0" hangingPunct="0"/>
            <a:r>
              <a:rPr lang="en-US" sz="1000">
                <a:solidFill>
                  <a:srgbClr val="EAEAEA"/>
                </a:solidFill>
              </a:rPr>
              <a:t>	         U1-m4-s</a:t>
            </a:r>
            <a:fld id="{236A4279-D587-2742-8428-43208A0571E5}" type="slidenum">
              <a:rPr lang="en-US" sz="1000">
                <a:solidFill>
                  <a:srgbClr val="EAEAEA"/>
                </a:solidFill>
              </a:rPr>
              <a:pPr algn="r" eaLnBrk="0" hangingPunct="0"/>
              <a:t>‹#›</a:t>
            </a:fld>
            <a:endParaRPr lang="en-US" sz="1000">
              <a:solidFill>
                <a:srgbClr val="EAEAEA"/>
              </a:solidFill>
            </a:endParaRPr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609600" y="6378575"/>
            <a:ext cx="1143000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322263" y="6286500"/>
            <a:ext cx="211137" cy="2682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197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27013" indent="-227013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charset="0"/>
        <a:buChar char="·"/>
        <a:defRPr sz="28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74675" indent="-233363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charset="0"/>
        <a:buChar char="·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858838" indent="-169863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charset="0"/>
        <a:buChar char="·"/>
        <a:defRPr sz="2600">
          <a:solidFill>
            <a:schemeClr val="tx1"/>
          </a:solidFill>
          <a:latin typeface="+mn-lt"/>
          <a:ea typeface="ＭＳ Ｐゴシック" charset="-128"/>
        </a:defRPr>
      </a:lvl3pPr>
      <a:lvl4pPr marL="1146175" indent="-173038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charset="0"/>
        <a:buChar char="·"/>
        <a:defRPr sz="2200">
          <a:solidFill>
            <a:schemeClr val="tx1"/>
          </a:solidFill>
          <a:latin typeface="+mn-lt"/>
          <a:ea typeface="ＭＳ Ｐゴシック" charset="-128"/>
        </a:defRPr>
      </a:lvl4pPr>
      <a:lvl5pPr marL="1597025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054225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511425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2968625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425825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invGray">
          <a:xfrm>
            <a:off x="227013" y="6248400"/>
            <a:ext cx="8683625" cy="381000"/>
          </a:xfrm>
          <a:prstGeom prst="rect">
            <a:avLst/>
          </a:prstGeom>
          <a:solidFill>
            <a:schemeClr val="bg2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solidFill>
                <a:srgbClr val="525252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 bwMode="blackWhite">
          <a:xfrm>
            <a:off x="227013" y="227013"/>
            <a:ext cx="8683625" cy="787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82880" tIns="201168" rIns="182880" bIns="18288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 bwMode="blackWhite">
          <a:xfrm>
            <a:off x="228600" y="1141413"/>
            <a:ext cx="8683625" cy="49641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black">
          <a:xfrm>
            <a:off x="1981200" y="6343650"/>
            <a:ext cx="510540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000" b="1">
                <a:solidFill>
                  <a:srgbClr val="EAEAEA"/>
                </a:solidFill>
              </a:rPr>
              <a:t>Developed by: Merrick, Richards 	                       Updated: August 2003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black">
          <a:xfrm>
            <a:off x="6426200" y="6337300"/>
            <a:ext cx="23622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r" eaLnBrk="0" hangingPunct="0"/>
            <a:r>
              <a:rPr lang="en-US" sz="1000">
                <a:solidFill>
                  <a:srgbClr val="EAEAEA"/>
                </a:solidFill>
              </a:rPr>
              <a:t>	         U1-m4-s</a:t>
            </a:r>
            <a:fld id="{6C82A611-C68F-4A4C-839E-DC9B01771234}" type="slidenum">
              <a:rPr lang="en-US" sz="1000">
                <a:solidFill>
                  <a:srgbClr val="EAEAEA"/>
                </a:solidFill>
              </a:rPr>
              <a:pPr algn="r" eaLnBrk="0" hangingPunct="0"/>
              <a:t>‹#›</a:t>
            </a:fld>
            <a:endParaRPr lang="en-US" sz="1000">
              <a:solidFill>
                <a:srgbClr val="EAEAEA"/>
              </a:solidFill>
            </a:endParaRPr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609600" y="6378575"/>
            <a:ext cx="1143000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322263" y="6286500"/>
            <a:ext cx="211137" cy="2682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38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27013" indent="-227013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charset="0"/>
        <a:buChar char="·"/>
        <a:defRPr sz="28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74675" indent="-233363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charset="0"/>
        <a:buChar char="·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858838" indent="-169863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charset="0"/>
        <a:buChar char="·"/>
        <a:defRPr sz="2600">
          <a:solidFill>
            <a:schemeClr val="tx1"/>
          </a:solidFill>
          <a:latin typeface="+mn-lt"/>
          <a:ea typeface="ＭＳ Ｐゴシック" charset="-128"/>
        </a:defRPr>
      </a:lvl3pPr>
      <a:lvl4pPr marL="1146175" indent="-173038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charset="0"/>
        <a:buChar char="·"/>
        <a:defRPr sz="2200">
          <a:solidFill>
            <a:schemeClr val="tx1"/>
          </a:solidFill>
          <a:latin typeface="+mn-lt"/>
          <a:ea typeface="ＭＳ Ｐゴシック" charset="-128"/>
        </a:defRPr>
      </a:lvl4pPr>
      <a:lvl5pPr marL="1597025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054225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511425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2968625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425825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invGray">
          <a:xfrm>
            <a:off x="227013" y="6248400"/>
            <a:ext cx="8683625" cy="381000"/>
          </a:xfrm>
          <a:prstGeom prst="rect">
            <a:avLst/>
          </a:prstGeom>
          <a:solidFill>
            <a:schemeClr val="bg2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solidFill>
                <a:srgbClr val="525252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 bwMode="blackWhite">
          <a:xfrm>
            <a:off x="227013" y="227013"/>
            <a:ext cx="8683625" cy="787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82880" tIns="201168" rIns="182880" bIns="18288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 bwMode="blackWhite">
          <a:xfrm>
            <a:off x="228600" y="1141413"/>
            <a:ext cx="8683625" cy="49641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black">
          <a:xfrm>
            <a:off x="1981200" y="6343650"/>
            <a:ext cx="510540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000" b="1">
                <a:solidFill>
                  <a:srgbClr val="EAEAEA"/>
                </a:solidFill>
              </a:rPr>
              <a:t>Developed by: Merrick, Richards 	                       Updated: August 2003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black">
          <a:xfrm>
            <a:off x="6426200" y="6337300"/>
            <a:ext cx="23622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r" eaLnBrk="0" hangingPunct="0"/>
            <a:r>
              <a:rPr lang="en-US" sz="1000">
                <a:solidFill>
                  <a:srgbClr val="EAEAEA"/>
                </a:solidFill>
              </a:rPr>
              <a:t>	         U1-m4-s</a:t>
            </a:r>
            <a:fld id="{26F9E122-4E5A-3B4E-B785-13773BB28305}" type="slidenum">
              <a:rPr lang="en-US" sz="1000">
                <a:solidFill>
                  <a:srgbClr val="EAEAEA"/>
                </a:solidFill>
              </a:rPr>
              <a:pPr algn="r" eaLnBrk="0" hangingPunct="0"/>
              <a:t>‹#›</a:t>
            </a:fld>
            <a:endParaRPr lang="en-US" sz="1000">
              <a:solidFill>
                <a:srgbClr val="EAEAEA"/>
              </a:solidFill>
            </a:endParaRPr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609600" y="6378575"/>
            <a:ext cx="1143000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322263" y="6286500"/>
            <a:ext cx="211137" cy="2682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2779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27013" indent="-227013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charset="0"/>
        <a:buChar char="·"/>
        <a:defRPr sz="28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74675" indent="-233363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charset="0"/>
        <a:buChar char="·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858838" indent="-169863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charset="0"/>
        <a:buChar char="·"/>
        <a:defRPr sz="2600">
          <a:solidFill>
            <a:schemeClr val="tx1"/>
          </a:solidFill>
          <a:latin typeface="+mn-lt"/>
          <a:ea typeface="ＭＳ Ｐゴシック" charset="-128"/>
        </a:defRPr>
      </a:lvl3pPr>
      <a:lvl4pPr marL="1146175" indent="-173038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charset="0"/>
        <a:buChar char="·"/>
        <a:defRPr sz="2200">
          <a:solidFill>
            <a:schemeClr val="tx1"/>
          </a:solidFill>
          <a:latin typeface="+mn-lt"/>
          <a:ea typeface="ＭＳ Ｐゴシック" charset="-128"/>
        </a:defRPr>
      </a:lvl4pPr>
      <a:lvl5pPr marL="1597025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054225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511425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2968625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425825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invGray">
          <a:xfrm>
            <a:off x="227013" y="6248400"/>
            <a:ext cx="8683625" cy="381000"/>
          </a:xfrm>
          <a:prstGeom prst="rect">
            <a:avLst/>
          </a:prstGeom>
          <a:solidFill>
            <a:schemeClr val="bg2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>
              <a:solidFill>
                <a:srgbClr val="525252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 bwMode="blackWhite">
          <a:xfrm>
            <a:off x="227013" y="227013"/>
            <a:ext cx="8683625" cy="787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82880" tIns="201168" rIns="182880" bIns="18288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 bwMode="blackWhite">
          <a:xfrm>
            <a:off x="228600" y="1141413"/>
            <a:ext cx="8683625" cy="49641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black">
          <a:xfrm>
            <a:off x="1981200" y="6343650"/>
            <a:ext cx="510540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000" b="1">
                <a:solidFill>
                  <a:srgbClr val="EAEAEA"/>
                </a:solidFill>
              </a:rPr>
              <a:t>Developed by: Merrick, Richards 	                       Updated: August 2003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black">
          <a:xfrm>
            <a:off x="6426200" y="6337300"/>
            <a:ext cx="23622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r" eaLnBrk="0" hangingPunct="0"/>
            <a:r>
              <a:rPr lang="en-US" sz="1000">
                <a:solidFill>
                  <a:srgbClr val="EAEAEA"/>
                </a:solidFill>
              </a:rPr>
              <a:t>	         U1-m4-s</a:t>
            </a:r>
            <a:fld id="{9A9476B3-8A7D-8845-B468-586FB361745A}" type="slidenum">
              <a:rPr lang="en-US" sz="1000">
                <a:solidFill>
                  <a:srgbClr val="EAEAEA"/>
                </a:solidFill>
              </a:rPr>
              <a:pPr algn="r" eaLnBrk="0" hangingPunct="0"/>
              <a:t>‹#›</a:t>
            </a:fld>
            <a:endParaRPr lang="en-US" sz="1000">
              <a:solidFill>
                <a:srgbClr val="EAEAEA"/>
              </a:solidFill>
            </a:endParaRPr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609600" y="6378575"/>
            <a:ext cx="1143000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322263" y="6286500"/>
            <a:ext cx="211137" cy="2682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5260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27013" indent="-227013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charset="0"/>
        <a:buChar char="·"/>
        <a:defRPr sz="28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74675" indent="-233363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charset="0"/>
        <a:buChar char="·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858838" indent="-169863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charset="0"/>
        <a:buChar char="·"/>
        <a:defRPr sz="2600">
          <a:solidFill>
            <a:schemeClr val="tx1"/>
          </a:solidFill>
          <a:latin typeface="+mn-lt"/>
          <a:ea typeface="ＭＳ Ｐゴシック" charset="-128"/>
        </a:defRPr>
      </a:lvl3pPr>
      <a:lvl4pPr marL="1146175" indent="-173038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charset="0"/>
        <a:buChar char="·"/>
        <a:defRPr sz="2200">
          <a:solidFill>
            <a:schemeClr val="tx1"/>
          </a:solidFill>
          <a:latin typeface="+mn-lt"/>
          <a:ea typeface="ＭＳ Ｐゴシック" charset="-128"/>
        </a:defRPr>
      </a:lvl4pPr>
      <a:lvl5pPr marL="1597025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054225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511425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2968625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425825" indent="-223838" algn="l" rtl="0" eaLnBrk="1" fontAlgn="base" hangingPunct="1">
        <a:lnSpc>
          <a:spcPct val="85000"/>
        </a:lnSpc>
        <a:spcBef>
          <a:spcPct val="20000"/>
        </a:spcBef>
        <a:spcAft>
          <a:spcPct val="0"/>
        </a:spcAft>
        <a:buClr>
          <a:schemeClr val="tx2"/>
        </a:buClr>
        <a:buSzPct val="90000"/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9832818A-8720-0A41-BA6F-F61DDD1E688A}" type="datetimeFigureOut">
              <a:rPr lang="en-US" smtClean="0"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BF639615-DD0C-0A49-9156-32CBFE7345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311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cap="none" dirty="0" smtClean="0"/>
              <a:t>Community Engaged Scholarship</a:t>
            </a:r>
            <a:br>
              <a:rPr lang="en-US" sz="3200" cap="none" dirty="0" smtClean="0"/>
            </a:br>
            <a:r>
              <a:rPr lang="en-US" sz="2800" cap="none" dirty="0" smtClean="0"/>
              <a:t>Designing And Assessing Group Projects</a:t>
            </a:r>
            <a:br>
              <a:rPr lang="en-US" sz="2800" cap="none" dirty="0" smtClean="0"/>
            </a:br>
            <a:r>
              <a:rPr lang="en-US" sz="2800" cap="none" dirty="0"/>
              <a:t/>
            </a:r>
            <a:br>
              <a:rPr lang="en-US" sz="2800" cap="none" dirty="0"/>
            </a:br>
            <a:endParaRPr lang="en-US" sz="36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en-US" dirty="0" smtClean="0"/>
              <a:t>Khalid </a:t>
            </a:r>
            <a:r>
              <a:rPr lang="en-US" dirty="0" err="1" smtClean="0"/>
              <a:t>Kadir</a:t>
            </a:r>
            <a:endParaRPr lang="en-US" dirty="0" smtClean="0"/>
          </a:p>
          <a:p>
            <a:pPr algn="r"/>
            <a:r>
              <a:rPr lang="en-US" dirty="0" smtClean="0"/>
              <a:t>Lecturer</a:t>
            </a:r>
          </a:p>
          <a:p>
            <a:pPr algn="r"/>
            <a:r>
              <a:rPr lang="en-US" dirty="0" smtClean="0"/>
              <a:t>College of Engineering</a:t>
            </a:r>
          </a:p>
          <a:p>
            <a:pPr algn="r"/>
            <a:r>
              <a:rPr lang="en-US" dirty="0" smtClean="0"/>
              <a:t>International and Area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15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442300"/>
            <a:ext cx="7200900" cy="1485900"/>
          </a:xfrm>
        </p:spPr>
        <p:txBody>
          <a:bodyPr>
            <a:noAutofit/>
          </a:bodyPr>
          <a:lstStyle/>
          <a:p>
            <a:r>
              <a:rPr lang="en-US" sz="3200" dirty="0"/>
              <a:t>Community Engaged Scholarship:</a:t>
            </a:r>
            <a:br>
              <a:rPr lang="en-US" sz="3200" dirty="0"/>
            </a:br>
            <a:r>
              <a:rPr lang="en-US" sz="3200" dirty="0"/>
              <a:t>Designing and Assessing Group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042499"/>
            <a:ext cx="7200900" cy="4724953"/>
          </a:xfrm>
        </p:spPr>
        <p:txBody>
          <a:bodyPr>
            <a:no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</a:tabLst>
            </a:pPr>
            <a:endParaRPr lang="en-US" dirty="0" smtClean="0"/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dirty="0" smtClean="0"/>
              <a:t>Undergraduate </a:t>
            </a:r>
            <a:r>
              <a:rPr lang="en-US" dirty="0"/>
              <a:t>Engineering AC Course</a:t>
            </a:r>
          </a:p>
          <a:p>
            <a:pPr>
              <a:tabLst>
                <a:tab pos="457200" algn="l"/>
              </a:tabLst>
            </a:pPr>
            <a:r>
              <a:rPr lang="en-US" dirty="0" smtClean="0"/>
              <a:t>ACES Program</a:t>
            </a:r>
          </a:p>
          <a:p>
            <a:pPr lvl="1">
              <a:tabLst>
                <a:tab pos="457200" algn="l"/>
              </a:tabLst>
            </a:pPr>
            <a:r>
              <a:rPr lang="en-US" dirty="0" smtClean="0"/>
              <a:t>Student Projects Collaboratively Designed with </a:t>
            </a:r>
            <a:r>
              <a:rPr lang="en-US" dirty="0"/>
              <a:t>Community Partners</a:t>
            </a:r>
          </a:p>
          <a:p>
            <a:pPr>
              <a:tabLst>
                <a:tab pos="457200" algn="l"/>
              </a:tabLst>
            </a:pPr>
            <a:endParaRPr lang="en-US" dirty="0" smtClean="0"/>
          </a:p>
          <a:p>
            <a:pPr>
              <a:tabLst>
                <a:tab pos="457200" algn="l"/>
              </a:tabLst>
            </a:pPr>
            <a:endParaRPr lang="en-US" dirty="0"/>
          </a:p>
          <a:p>
            <a:pPr>
              <a:tabLst>
                <a:tab pos="457200" algn="l"/>
              </a:tabLst>
            </a:pPr>
            <a:r>
              <a:rPr lang="en-US" dirty="0" smtClean="0"/>
              <a:t>Key Challenges</a:t>
            </a:r>
            <a:endParaRPr lang="en-US" dirty="0"/>
          </a:p>
          <a:p>
            <a:pPr lvl="1">
              <a:tabLst>
                <a:tab pos="457200" algn="l"/>
              </a:tabLst>
            </a:pPr>
            <a:r>
              <a:rPr lang="en-US" dirty="0" smtClean="0"/>
              <a:t>Project Design and Implementation</a:t>
            </a:r>
          </a:p>
          <a:p>
            <a:pPr lvl="1">
              <a:tabLst>
                <a:tab pos="457200" algn="l"/>
              </a:tabLst>
            </a:pPr>
            <a:r>
              <a:rPr lang="en-US" dirty="0" smtClean="0"/>
              <a:t>Student Assessment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96158" y="6509108"/>
            <a:ext cx="12478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Khalid </a:t>
            </a:r>
            <a:r>
              <a:rPr lang="en-US" sz="1600" dirty="0" err="1" smtClean="0"/>
              <a:t>Kadir</a:t>
            </a:r>
            <a:endParaRPr lang="en-US" sz="1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28700" y="1476445"/>
            <a:ext cx="7200900" cy="4517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Context and Challenges</a:t>
            </a:r>
            <a:endParaRPr lang="en-US" sz="2000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0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442300"/>
            <a:ext cx="7200900" cy="1485900"/>
          </a:xfrm>
        </p:spPr>
        <p:txBody>
          <a:bodyPr>
            <a:noAutofit/>
          </a:bodyPr>
          <a:lstStyle/>
          <a:p>
            <a:r>
              <a:rPr lang="en-US" sz="3200" dirty="0"/>
              <a:t>Community Engaged Scholarship:</a:t>
            </a:r>
            <a:br>
              <a:rPr lang="en-US" sz="3200" dirty="0"/>
            </a:br>
            <a:r>
              <a:rPr lang="en-US" sz="3200" dirty="0"/>
              <a:t>Designing and Assessing Group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042499"/>
            <a:ext cx="7200900" cy="4724953"/>
          </a:xfrm>
        </p:spPr>
        <p:txBody>
          <a:bodyPr>
            <a:noAutofit/>
          </a:bodyPr>
          <a:lstStyle/>
          <a:p>
            <a:pPr>
              <a:tabLst>
                <a:tab pos="457200" algn="l"/>
              </a:tabLst>
            </a:pPr>
            <a:endParaRPr lang="en-US" dirty="0" smtClean="0"/>
          </a:p>
          <a:p>
            <a:pPr>
              <a:tabLst>
                <a:tab pos="457200" algn="l"/>
              </a:tabLst>
            </a:pPr>
            <a:r>
              <a:rPr lang="en-US" dirty="0" smtClean="0"/>
              <a:t>Formal Project Management</a:t>
            </a:r>
            <a:endParaRPr lang="en-US" dirty="0"/>
          </a:p>
          <a:p>
            <a:pPr lvl="1">
              <a:tabLst>
                <a:tab pos="457200" algn="l"/>
              </a:tabLst>
            </a:pPr>
            <a:r>
              <a:rPr lang="en-US" dirty="0" smtClean="0"/>
              <a:t>Actively coaching </a:t>
            </a:r>
            <a:r>
              <a:rPr lang="en-US" dirty="0"/>
              <a:t>students to take independent </a:t>
            </a:r>
            <a:r>
              <a:rPr lang="en-US" dirty="0" smtClean="0"/>
              <a:t>initiative</a:t>
            </a:r>
          </a:p>
          <a:p>
            <a:pPr lvl="1">
              <a:tabLst>
                <a:tab pos="457200" algn="l"/>
              </a:tabLst>
            </a:pPr>
            <a:r>
              <a:rPr lang="en-US" dirty="0" smtClean="0"/>
              <a:t>Ensuring projects maintain minimum standards</a:t>
            </a:r>
          </a:p>
          <a:p>
            <a:pPr>
              <a:tabLst>
                <a:tab pos="457200" algn="l"/>
              </a:tabLst>
            </a:pPr>
            <a:endParaRPr lang="en-US" sz="1800" dirty="0" smtClean="0"/>
          </a:p>
          <a:p>
            <a:pPr>
              <a:tabLst>
                <a:tab pos="457200" algn="l"/>
              </a:tabLst>
            </a:pPr>
            <a:endParaRPr lang="en-US" sz="1800" dirty="0"/>
          </a:p>
          <a:p>
            <a:pPr>
              <a:tabLst>
                <a:tab pos="457200" algn="l"/>
              </a:tabLst>
            </a:pPr>
            <a:r>
              <a:rPr lang="en-US" dirty="0" smtClean="0"/>
              <a:t>Instructor Documentation/Student Tracking</a:t>
            </a:r>
          </a:p>
          <a:p>
            <a:pPr>
              <a:tabLst>
                <a:tab pos="457200" algn="l"/>
              </a:tabLst>
            </a:pPr>
            <a:r>
              <a:rPr lang="en-US" dirty="0" smtClean="0"/>
              <a:t>Mid-Semester Deliverables and Group Evaluations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96158" y="6509108"/>
            <a:ext cx="12478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Khalid </a:t>
            </a:r>
            <a:r>
              <a:rPr lang="en-US" sz="1600" dirty="0" err="1" smtClean="0"/>
              <a:t>Kadir</a:t>
            </a:r>
            <a:endParaRPr lang="en-US" sz="1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28700" y="1476445"/>
            <a:ext cx="7200900" cy="4517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Overcoming Challenges</a:t>
            </a:r>
            <a:endParaRPr lang="en-US" sz="2000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60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442300"/>
            <a:ext cx="7200900" cy="1485900"/>
          </a:xfrm>
        </p:spPr>
        <p:txBody>
          <a:bodyPr>
            <a:noAutofit/>
          </a:bodyPr>
          <a:lstStyle/>
          <a:p>
            <a:r>
              <a:rPr lang="en-US" sz="3200" dirty="0"/>
              <a:t>Community Engaged Scholarship:</a:t>
            </a:r>
            <a:br>
              <a:rPr lang="en-US" sz="3200" dirty="0"/>
            </a:br>
            <a:r>
              <a:rPr lang="en-US" sz="3200" dirty="0"/>
              <a:t>Designing and Assessing Group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042499"/>
            <a:ext cx="7473617" cy="4724953"/>
          </a:xfrm>
        </p:spPr>
        <p:txBody>
          <a:bodyPr>
            <a:noAutofit/>
          </a:bodyPr>
          <a:lstStyle/>
          <a:p>
            <a:pPr>
              <a:tabLst>
                <a:tab pos="457200" algn="l"/>
              </a:tabLst>
            </a:pPr>
            <a:endParaRPr lang="en-US" dirty="0" smtClean="0"/>
          </a:p>
          <a:p>
            <a:pPr>
              <a:tabLst>
                <a:tab pos="457200" algn="l"/>
              </a:tabLst>
            </a:pPr>
            <a:r>
              <a:rPr lang="en-US" dirty="0" smtClean="0"/>
              <a:t>Improved Project Implementation Process</a:t>
            </a:r>
          </a:p>
          <a:p>
            <a:pPr>
              <a:tabLst>
                <a:tab pos="457200" algn="l"/>
              </a:tabLst>
            </a:pPr>
            <a:endParaRPr lang="en-US" dirty="0" smtClean="0"/>
          </a:p>
          <a:p>
            <a:pPr>
              <a:tabLst>
                <a:tab pos="457200" algn="l"/>
              </a:tabLst>
            </a:pPr>
            <a:r>
              <a:rPr lang="en-US" dirty="0" smtClean="0"/>
              <a:t>Flexible Project Deliverables</a:t>
            </a:r>
          </a:p>
          <a:p>
            <a:pPr>
              <a:tabLst>
                <a:tab pos="457200" algn="l"/>
              </a:tabLst>
            </a:pPr>
            <a:endParaRPr lang="en-US" dirty="0" smtClean="0"/>
          </a:p>
          <a:p>
            <a:pPr>
              <a:tabLst>
                <a:tab pos="457200" algn="l"/>
              </a:tabLst>
            </a:pPr>
            <a:r>
              <a:rPr lang="en-US" dirty="0" smtClean="0"/>
              <a:t>Increased </a:t>
            </a:r>
            <a:r>
              <a:rPr lang="en-US" dirty="0"/>
              <a:t>Student Control Over </a:t>
            </a:r>
            <a:r>
              <a:rPr lang="en-US" dirty="0" smtClean="0"/>
              <a:t>Projects</a:t>
            </a:r>
          </a:p>
          <a:p>
            <a:pPr>
              <a:tabLst>
                <a:tab pos="457200" algn="l"/>
              </a:tabLst>
            </a:pPr>
            <a:endParaRPr lang="en-US" dirty="0" smtClean="0"/>
          </a:p>
          <a:p>
            <a:pPr>
              <a:tabLst>
                <a:tab pos="457200" algn="l"/>
              </a:tabLst>
            </a:pPr>
            <a:r>
              <a:rPr lang="en-US" dirty="0" smtClean="0"/>
              <a:t>Ongoing Assessment Throughout the Semester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96158" y="6509108"/>
            <a:ext cx="12478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Khalid </a:t>
            </a:r>
            <a:r>
              <a:rPr lang="en-US" sz="1600" dirty="0" err="1" smtClean="0"/>
              <a:t>Kadir</a:t>
            </a:r>
            <a:endParaRPr lang="en-US" sz="1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28700" y="1476445"/>
            <a:ext cx="7200900" cy="4517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</a:rPr>
              <a:t>Expected Outcomes</a:t>
            </a:r>
            <a:endParaRPr lang="en-US" sz="2000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54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tormwater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ow2">
  <a:themeElements>
    <a:clrScheme name="">
      <a:dk1>
        <a:srgbClr val="525252"/>
      </a:dk1>
      <a:lt1>
        <a:srgbClr val="EAEAEA"/>
      </a:lt1>
      <a:dk2>
        <a:srgbClr val="336699"/>
      </a:dk2>
      <a:lt2>
        <a:srgbClr val="003366"/>
      </a:lt2>
      <a:accent1>
        <a:srgbClr val="FFFFFF"/>
      </a:accent1>
      <a:accent2>
        <a:srgbClr val="FFFFCC"/>
      </a:accent2>
      <a:accent3>
        <a:srgbClr val="F3F3F3"/>
      </a:accent3>
      <a:accent4>
        <a:srgbClr val="454545"/>
      </a:accent4>
      <a:accent5>
        <a:srgbClr val="FFFFFF"/>
      </a:accent5>
      <a:accent6>
        <a:srgbClr val="E7E7B9"/>
      </a:accent6>
      <a:hlink>
        <a:srgbClr val="EBCB9D"/>
      </a:hlink>
      <a:folHlink>
        <a:srgbClr val="CECECE"/>
      </a:folHlink>
    </a:clrScheme>
    <a:fontScheme name="wow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wow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w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w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w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w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w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w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w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w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w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w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w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w2 13">
        <a:dk1>
          <a:srgbClr val="336699"/>
        </a:dk1>
        <a:lt1>
          <a:srgbClr val="FFFFFF"/>
        </a:lt1>
        <a:dk2>
          <a:srgbClr val="336699"/>
        </a:dk2>
        <a:lt2>
          <a:srgbClr val="003366"/>
        </a:lt2>
        <a:accent1>
          <a:srgbClr val="DAF0FC"/>
        </a:accent1>
        <a:accent2>
          <a:srgbClr val="FF9900"/>
        </a:accent2>
        <a:accent3>
          <a:srgbClr val="FFFFFF"/>
        </a:accent3>
        <a:accent4>
          <a:srgbClr val="2A5682"/>
        </a:accent4>
        <a:accent5>
          <a:srgbClr val="EAF6FD"/>
        </a:accent5>
        <a:accent6>
          <a:srgbClr val="E78A00"/>
        </a:accent6>
        <a:hlink>
          <a:srgbClr val="FF9933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wow2">
  <a:themeElements>
    <a:clrScheme name="">
      <a:dk1>
        <a:srgbClr val="525252"/>
      </a:dk1>
      <a:lt1>
        <a:srgbClr val="EAEAEA"/>
      </a:lt1>
      <a:dk2>
        <a:srgbClr val="336699"/>
      </a:dk2>
      <a:lt2>
        <a:srgbClr val="003366"/>
      </a:lt2>
      <a:accent1>
        <a:srgbClr val="FFFFFF"/>
      </a:accent1>
      <a:accent2>
        <a:srgbClr val="FFFFCC"/>
      </a:accent2>
      <a:accent3>
        <a:srgbClr val="F3F3F3"/>
      </a:accent3>
      <a:accent4>
        <a:srgbClr val="454545"/>
      </a:accent4>
      <a:accent5>
        <a:srgbClr val="FFFFFF"/>
      </a:accent5>
      <a:accent6>
        <a:srgbClr val="E7E7B9"/>
      </a:accent6>
      <a:hlink>
        <a:srgbClr val="EBCB9D"/>
      </a:hlink>
      <a:folHlink>
        <a:srgbClr val="CECECE"/>
      </a:folHlink>
    </a:clrScheme>
    <a:fontScheme name="wow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wow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w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w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w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w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w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w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w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w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w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w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w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w2 13">
        <a:dk1>
          <a:srgbClr val="336699"/>
        </a:dk1>
        <a:lt1>
          <a:srgbClr val="FFFFFF"/>
        </a:lt1>
        <a:dk2>
          <a:srgbClr val="336699"/>
        </a:dk2>
        <a:lt2>
          <a:srgbClr val="003366"/>
        </a:lt2>
        <a:accent1>
          <a:srgbClr val="DAF0FC"/>
        </a:accent1>
        <a:accent2>
          <a:srgbClr val="FF9900"/>
        </a:accent2>
        <a:accent3>
          <a:srgbClr val="FFFFFF"/>
        </a:accent3>
        <a:accent4>
          <a:srgbClr val="2A5682"/>
        </a:accent4>
        <a:accent5>
          <a:srgbClr val="EAF6FD"/>
        </a:accent5>
        <a:accent6>
          <a:srgbClr val="E78A00"/>
        </a:accent6>
        <a:hlink>
          <a:srgbClr val="FF9933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wow2">
  <a:themeElements>
    <a:clrScheme name="">
      <a:dk1>
        <a:srgbClr val="525252"/>
      </a:dk1>
      <a:lt1>
        <a:srgbClr val="EAEAEA"/>
      </a:lt1>
      <a:dk2>
        <a:srgbClr val="336699"/>
      </a:dk2>
      <a:lt2>
        <a:srgbClr val="003366"/>
      </a:lt2>
      <a:accent1>
        <a:srgbClr val="FFFFFF"/>
      </a:accent1>
      <a:accent2>
        <a:srgbClr val="FFFFCC"/>
      </a:accent2>
      <a:accent3>
        <a:srgbClr val="F3F3F3"/>
      </a:accent3>
      <a:accent4>
        <a:srgbClr val="454545"/>
      </a:accent4>
      <a:accent5>
        <a:srgbClr val="FFFFFF"/>
      </a:accent5>
      <a:accent6>
        <a:srgbClr val="E7E7B9"/>
      </a:accent6>
      <a:hlink>
        <a:srgbClr val="EBCB9D"/>
      </a:hlink>
      <a:folHlink>
        <a:srgbClr val="CECECE"/>
      </a:folHlink>
    </a:clrScheme>
    <a:fontScheme name="wow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wow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w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w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w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w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w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w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w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w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w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w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w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w2 13">
        <a:dk1>
          <a:srgbClr val="336699"/>
        </a:dk1>
        <a:lt1>
          <a:srgbClr val="FFFFFF"/>
        </a:lt1>
        <a:dk2>
          <a:srgbClr val="336699"/>
        </a:dk2>
        <a:lt2>
          <a:srgbClr val="003366"/>
        </a:lt2>
        <a:accent1>
          <a:srgbClr val="DAF0FC"/>
        </a:accent1>
        <a:accent2>
          <a:srgbClr val="FF9900"/>
        </a:accent2>
        <a:accent3>
          <a:srgbClr val="FFFFFF"/>
        </a:accent3>
        <a:accent4>
          <a:srgbClr val="2A5682"/>
        </a:accent4>
        <a:accent5>
          <a:srgbClr val="EAF6FD"/>
        </a:accent5>
        <a:accent6>
          <a:srgbClr val="E78A00"/>
        </a:accent6>
        <a:hlink>
          <a:srgbClr val="FF9933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wow2">
  <a:themeElements>
    <a:clrScheme name="">
      <a:dk1>
        <a:srgbClr val="525252"/>
      </a:dk1>
      <a:lt1>
        <a:srgbClr val="EAEAEA"/>
      </a:lt1>
      <a:dk2>
        <a:srgbClr val="336699"/>
      </a:dk2>
      <a:lt2>
        <a:srgbClr val="003366"/>
      </a:lt2>
      <a:accent1>
        <a:srgbClr val="FFFFFF"/>
      </a:accent1>
      <a:accent2>
        <a:srgbClr val="FFFFCC"/>
      </a:accent2>
      <a:accent3>
        <a:srgbClr val="F3F3F3"/>
      </a:accent3>
      <a:accent4>
        <a:srgbClr val="454545"/>
      </a:accent4>
      <a:accent5>
        <a:srgbClr val="FFFFFF"/>
      </a:accent5>
      <a:accent6>
        <a:srgbClr val="E7E7B9"/>
      </a:accent6>
      <a:hlink>
        <a:srgbClr val="EBCB9D"/>
      </a:hlink>
      <a:folHlink>
        <a:srgbClr val="CECECE"/>
      </a:folHlink>
    </a:clrScheme>
    <a:fontScheme name="wow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wow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w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w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w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w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w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w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w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w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w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w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w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w2 13">
        <a:dk1>
          <a:srgbClr val="336699"/>
        </a:dk1>
        <a:lt1>
          <a:srgbClr val="FFFFFF"/>
        </a:lt1>
        <a:dk2>
          <a:srgbClr val="336699"/>
        </a:dk2>
        <a:lt2>
          <a:srgbClr val="003366"/>
        </a:lt2>
        <a:accent1>
          <a:srgbClr val="DAF0FC"/>
        </a:accent1>
        <a:accent2>
          <a:srgbClr val="FF9900"/>
        </a:accent2>
        <a:accent3>
          <a:srgbClr val="FFFFFF"/>
        </a:accent3>
        <a:accent4>
          <a:srgbClr val="2A5682"/>
        </a:accent4>
        <a:accent5>
          <a:srgbClr val="EAF6FD"/>
        </a:accent5>
        <a:accent6>
          <a:srgbClr val="E78A00"/>
        </a:accent6>
        <a:hlink>
          <a:srgbClr val="FF9933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Stormwater</Template>
  <TotalTime>168</TotalTime>
  <Words>301</Words>
  <Application>Microsoft Macintosh PowerPoint</Application>
  <PresentationFormat>On-screen Show (4:3)</PresentationFormat>
  <Paragraphs>75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4</vt:i4>
      </vt:variant>
    </vt:vector>
  </HeadingPairs>
  <TitlesOfParts>
    <vt:vector size="18" baseType="lpstr">
      <vt:lpstr>Calibri</vt:lpstr>
      <vt:lpstr>Franklin Gothic Book</vt:lpstr>
      <vt:lpstr>ＭＳ Ｐゴシック</vt:lpstr>
      <vt:lpstr>Symbol</vt:lpstr>
      <vt:lpstr>Times</vt:lpstr>
      <vt:lpstr>Verdana</vt:lpstr>
      <vt:lpstr>Wingdings</vt:lpstr>
      <vt:lpstr>Arial</vt:lpstr>
      <vt:lpstr>Stormwater</vt:lpstr>
      <vt:lpstr>wow2</vt:lpstr>
      <vt:lpstr>1_wow2</vt:lpstr>
      <vt:lpstr>2_wow2</vt:lpstr>
      <vt:lpstr>3_wow2</vt:lpstr>
      <vt:lpstr>Crop</vt:lpstr>
      <vt:lpstr>Community Engaged Scholarship Designing And Assessing Group Projects  </vt:lpstr>
      <vt:lpstr>Community Engaged Scholarship: Designing and Assessing Group Projects</vt:lpstr>
      <vt:lpstr>Community Engaged Scholarship: Designing and Assessing Group Projects</vt:lpstr>
      <vt:lpstr>Community Engaged Scholarship: Designing and Assessing Group Projects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Khalid Kadir</dc:creator>
  <cp:lastModifiedBy>Microsoft Office User</cp:lastModifiedBy>
  <cp:revision>48</cp:revision>
  <dcterms:created xsi:type="dcterms:W3CDTF">2016-04-12T16:26:15Z</dcterms:created>
  <dcterms:modified xsi:type="dcterms:W3CDTF">2016-08-30T22:40:50Z</dcterms:modified>
</cp:coreProperties>
</file>