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816" y="-8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07849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7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meo.com/16508457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1102424" y="3456550"/>
            <a:ext cx="3563100" cy="1122300"/>
          </a:xfrm>
          <a:prstGeom prst="rect">
            <a:avLst/>
          </a:prstGeom>
          <a:noFill/>
          <a:ln w="28575" cap="flat" cmpd="sng">
            <a:solidFill>
              <a:srgbClr val="FFC13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Leadership: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Tech Strategy, IP, Ethics, Finance, OB, Marketing, etc</a:t>
            </a: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61" name="Shape 61"/>
          <p:cNvSpPr/>
          <p:nvPr/>
        </p:nvSpPr>
        <p:spPr>
          <a:xfrm>
            <a:off x="1102425" y="883225"/>
            <a:ext cx="3563100" cy="997500"/>
          </a:xfrm>
          <a:prstGeom prst="rect">
            <a:avLst/>
          </a:prstGeom>
          <a:noFill/>
          <a:ln w="28575" cap="flat" cmpd="sng">
            <a:solidFill>
              <a:srgbClr val="00226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Depth: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BIOE, CEE, EECS, IOER, ME, MSE, NE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102424" y="2038825"/>
            <a:ext cx="3563100" cy="498300"/>
          </a:xfrm>
          <a:prstGeom prst="rect">
            <a:avLst/>
          </a:prstGeom>
          <a:noFill/>
          <a:ln w="28575" cap="flat" cmpd="sng">
            <a:solidFill>
              <a:srgbClr val="08236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Capstone Project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102425" y="2695225"/>
            <a:ext cx="3563100" cy="498300"/>
          </a:xfrm>
          <a:prstGeom prst="rect">
            <a:avLst/>
          </a:prstGeom>
          <a:noFill/>
          <a:ln w="28575" cap="flat" cmpd="sng">
            <a:solidFill>
              <a:srgbClr val="FFC13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Capstone Integration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375550" y="2607475"/>
            <a:ext cx="2001900" cy="57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1">
                <a:latin typeface="Calibri"/>
                <a:ea typeface="Calibri"/>
                <a:cs typeface="Calibri"/>
                <a:sym typeface="Calibri"/>
              </a:rPr>
              <a:t>Presentations 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697825" y="1980175"/>
            <a:ext cx="3082500" cy="62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Instant class feedback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656125" y="3250387"/>
            <a:ext cx="3996900" cy="49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Individual reflection on video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5656125" y="3812025"/>
            <a:ext cx="3124200" cy="83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Calibri"/>
                <a:ea typeface="Calibri"/>
                <a:cs typeface="Calibri"/>
                <a:sym typeface="Calibri"/>
              </a:rPr>
              <a:t>Team feedback on video</a:t>
            </a:r>
          </a:p>
        </p:txBody>
      </p:sp>
      <p:sp>
        <p:nvSpPr>
          <p:cNvPr id="68" name="Shape 68"/>
          <p:cNvSpPr/>
          <p:nvPr/>
        </p:nvSpPr>
        <p:spPr>
          <a:xfrm>
            <a:off x="4873325" y="2763475"/>
            <a:ext cx="502200" cy="267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13A"/>
          </a:solidFill>
          <a:ln w="9525" cap="flat" cmpd="sng">
            <a:solidFill>
              <a:srgbClr val="FFC13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/>
          <p:nvPr/>
        </p:nvSpPr>
        <p:spPr>
          <a:xfrm rot="-5400000">
            <a:off x="-918100" y="2249675"/>
            <a:ext cx="3146400" cy="87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Diverse student body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/>
      <p:bldP spid="67" grpId="0"/>
      <p:bldP spid="68" grpId="0" animBg="1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CURRICULUM &amp; QUESTIONS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700" y="3433156"/>
            <a:ext cx="285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Georgia" panose="02040502050405020303" pitchFamily="18" charset="0"/>
              </a:rPr>
              <a:t>360</a:t>
            </a:r>
            <a:r>
              <a:rPr lang="en-US" sz="1800" dirty="0" smtClean="0">
                <a:latin typeface="Arial Narrow" panose="020B0606020202030204" pitchFamily="34" charset="0"/>
              </a:rPr>
              <a:t> 	VIDEOS</a:t>
            </a:r>
          </a:p>
          <a:p>
            <a:r>
              <a:rPr lang="en-US" sz="1800" b="1" dirty="0" smtClean="0">
                <a:latin typeface="Georgia" panose="02040502050405020303" pitchFamily="18" charset="0"/>
              </a:rPr>
              <a:t>1600</a:t>
            </a:r>
            <a:r>
              <a:rPr lang="en-US" sz="1800" dirty="0" smtClean="0">
                <a:latin typeface="Arial Narrow" panose="020B0606020202030204" pitchFamily="34" charset="0"/>
              </a:rPr>
              <a:t> 	VIEWS</a:t>
            </a: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1700" y="1152475"/>
            <a:ext cx="4434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Georgia" panose="02040502050405020303" pitchFamily="18" charset="0"/>
              </a:rPr>
              <a:t>187</a:t>
            </a:r>
            <a:r>
              <a:rPr lang="en-US" sz="1800" dirty="0" smtClean="0">
                <a:latin typeface="Arial Narrow" panose="020B0606020202030204" pitchFamily="34" charset="0"/>
              </a:rPr>
              <a:t> 	STUDENTS</a:t>
            </a:r>
          </a:p>
          <a:p>
            <a:pPr lvl="2"/>
            <a:r>
              <a:rPr lang="en-US" sz="1800" b="1" dirty="0" smtClean="0">
                <a:latin typeface="Georgia" panose="02040502050405020303" pitchFamily="18" charset="0"/>
              </a:rPr>
              <a:t>49</a:t>
            </a:r>
            <a:r>
              <a:rPr lang="en-US" sz="1800" dirty="0" smtClean="0">
                <a:latin typeface="Arial Narrow" panose="020B0606020202030204" pitchFamily="34" charset="0"/>
              </a:rPr>
              <a:t>	TEAMS</a:t>
            </a:r>
          </a:p>
          <a:p>
            <a:r>
              <a:rPr lang="en-US" sz="1800" b="1" dirty="0" smtClean="0">
                <a:latin typeface="Georgia" panose="02040502050405020303" pitchFamily="18" charset="0"/>
              </a:rPr>
              <a:t>6</a:t>
            </a:r>
            <a:r>
              <a:rPr lang="en-US" sz="1800" dirty="0" smtClean="0">
                <a:latin typeface="Arial Narrow" panose="020B0606020202030204" pitchFamily="34" charset="0"/>
              </a:rPr>
              <a:t> 	PRESENTATIONS</a:t>
            </a:r>
            <a:endParaRPr lang="en-US" sz="1800" dirty="0">
              <a:latin typeface="Arial Narrow" panose="020B0606020202030204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11700" y="2472580"/>
            <a:ext cx="727391" cy="59851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s://upload.wikimedia.org/wikipedia/commons/thumb/9/9c/Vimeo_Logo.svg/2000px-Vimeo_Logo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88" y="2611286"/>
            <a:ext cx="1132650" cy="32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5993023" y="1138620"/>
            <a:ext cx="0" cy="3416400"/>
          </a:xfrm>
          <a:prstGeom prst="line">
            <a:avLst/>
          </a:prstGeom>
          <a:ln w="3175">
            <a:solidFill>
              <a:srgbClr val="FEA83A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64831" y="1152475"/>
            <a:ext cx="0" cy="3416400"/>
          </a:xfrm>
          <a:prstGeom prst="line">
            <a:avLst/>
          </a:prstGeom>
          <a:ln w="3175">
            <a:solidFill>
              <a:srgbClr val="FEA83A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30060" y="1756177"/>
            <a:ext cx="23624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 Narrow" panose="020B0606020202030204" pitchFamily="34" charset="0"/>
              </a:rPr>
              <a:t>KEY QUESTIONS</a:t>
            </a:r>
          </a:p>
          <a:p>
            <a:pPr marL="342900" indent="-342900">
              <a:buAutoNum type="arabicPeriod"/>
            </a:pPr>
            <a:endParaRPr lang="en-US" sz="1800" i="1" dirty="0"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en-US" sz="1800" dirty="0" smtClean="0">
                <a:latin typeface="Georgia" panose="02040502050405020303" pitchFamily="18" charset="0"/>
              </a:rPr>
              <a:t>Best practices?</a:t>
            </a:r>
          </a:p>
          <a:p>
            <a:pPr marL="342900" indent="-342900">
              <a:buAutoNum type="arabicPeriod"/>
            </a:pPr>
            <a:endParaRPr lang="en-US" sz="1800" i="1" dirty="0"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en-US" sz="1800" dirty="0" smtClean="0">
                <a:latin typeface="Georgia" panose="02040502050405020303" pitchFamily="18" charset="0"/>
              </a:rPr>
              <a:t>Structured vs. unstructured reflection?</a:t>
            </a:r>
            <a:endParaRPr lang="en-US" sz="1800" dirty="0">
              <a:latin typeface="Georgia" panose="02040502050405020303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286007" y="1365444"/>
            <a:ext cx="1654453" cy="2649263"/>
            <a:chOff x="5286007" y="1365444"/>
            <a:chExt cx="1654453" cy="2649263"/>
          </a:xfrm>
        </p:grpSpPr>
        <p:grpSp>
          <p:nvGrpSpPr>
            <p:cNvPr id="29" name="Group 28"/>
            <p:cNvGrpSpPr/>
            <p:nvPr/>
          </p:nvGrpSpPr>
          <p:grpSpPr>
            <a:xfrm>
              <a:off x="5286007" y="1365444"/>
              <a:ext cx="1654453" cy="2374568"/>
              <a:chOff x="5286007" y="1365444"/>
              <a:chExt cx="1654453" cy="2374568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286007" y="1804512"/>
                <a:ext cx="1460066" cy="1934654"/>
                <a:chOff x="3873500" y="1798806"/>
                <a:chExt cx="1295400" cy="1934654"/>
              </a:xfrm>
            </p:grpSpPr>
            <p:cxnSp>
              <p:nvCxnSpPr>
                <p:cNvPr id="10" name="Elbow Connector 9"/>
                <p:cNvCxnSpPr/>
                <p:nvPr/>
              </p:nvCxnSpPr>
              <p:spPr>
                <a:xfrm flipV="1">
                  <a:off x="3873500" y="1798806"/>
                  <a:ext cx="1295400" cy="967327"/>
                </a:xfrm>
                <a:prstGeom prst="bentConnector3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Elbow Connector 11"/>
                <p:cNvCxnSpPr/>
                <p:nvPr/>
              </p:nvCxnSpPr>
              <p:spPr>
                <a:xfrm>
                  <a:off x="3873500" y="2766133"/>
                  <a:ext cx="1295400" cy="967327"/>
                </a:xfrm>
                <a:prstGeom prst="bentConnector3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Rectangle 12"/>
              <p:cNvSpPr/>
              <p:nvPr/>
            </p:nvSpPr>
            <p:spPr>
              <a:xfrm>
                <a:off x="5824930" y="1365444"/>
                <a:ext cx="111553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0" b="1" dirty="0" smtClean="0">
                    <a:latin typeface="Georgia" panose="02040502050405020303" pitchFamily="18" charset="0"/>
                  </a:rPr>
                  <a:t>118</a:t>
                </a:r>
                <a:endParaRPr lang="en-US" sz="22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824930" y="3309125"/>
                <a:ext cx="1115530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0" b="1" dirty="0" smtClean="0">
                    <a:latin typeface="Georgia" panose="02040502050405020303" pitchFamily="18" charset="0"/>
                  </a:rPr>
                  <a:t>67</a:t>
                </a:r>
                <a:endParaRPr lang="en-US" sz="22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908284" y="1835626"/>
                <a:ext cx="94882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Arial Narrow" panose="020B0606020202030204" pitchFamily="34" charset="0"/>
                  </a:rPr>
                  <a:t>CONTROL</a:t>
                </a:r>
                <a:endParaRPr lang="en-US" sz="1000" b="1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908284" y="3768486"/>
              <a:ext cx="94882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 Narrow" panose="020B0606020202030204" pitchFamily="34" charset="0"/>
                </a:rPr>
                <a:t>EXPERIMENT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948292" y="1699340"/>
            <a:ext cx="1554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Open-ended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90416" y="3475116"/>
            <a:ext cx="2253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Facilitated</a:t>
            </a:r>
          </a:p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5 individual goals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6 team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Use of a time-index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l="12462" t="12580" r="30857" b="48502"/>
          <a:stretch/>
        </p:blipFill>
        <p:spPr>
          <a:xfrm>
            <a:off x="121955" y="1046679"/>
            <a:ext cx="8940800" cy="329966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5"/>
          <a:srcRect l="12000" t="20378" r="30381" b="5559"/>
          <a:stretch/>
        </p:blipFill>
        <p:spPr>
          <a:xfrm>
            <a:off x="882692" y="-29418"/>
            <a:ext cx="7439629" cy="514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62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22" grpId="0"/>
      <p:bldP spid="23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OUTCOMES &amp; GOALS</a:t>
            </a:r>
            <a:endParaRPr lang="en-US" dirty="0">
              <a:latin typeface="Calibri Light" panose="020F030202020403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224192"/>
            <a:ext cx="0" cy="3416400"/>
          </a:xfrm>
          <a:prstGeom prst="line">
            <a:avLst/>
          </a:prstGeom>
          <a:ln w="3175">
            <a:solidFill>
              <a:srgbClr val="FEA83A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1152475"/>
            <a:ext cx="0" cy="3416400"/>
          </a:xfrm>
          <a:prstGeom prst="line">
            <a:avLst/>
          </a:prstGeom>
          <a:ln w="3175">
            <a:solidFill>
              <a:srgbClr val="FEA83A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144000" y="1152475"/>
            <a:ext cx="0" cy="3416400"/>
          </a:xfrm>
          <a:prstGeom prst="line">
            <a:avLst/>
          </a:prstGeom>
          <a:ln w="3175">
            <a:solidFill>
              <a:srgbClr val="FEA83A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92" y="1575700"/>
            <a:ext cx="4156980" cy="30648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4" y="1527544"/>
            <a:ext cx="4444325" cy="32767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11700" y="1065880"/>
            <a:ext cx="6110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 Narrow" panose="020B0606020202030204" pitchFamily="34" charset="0"/>
              </a:rPr>
              <a:t>PRELIMINARY RESULTS</a:t>
            </a: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17651" y="1065879"/>
            <a:ext cx="6110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 Narrow" panose="020B0606020202030204" pitchFamily="34" charset="0"/>
              </a:rPr>
              <a:t>NEXT STEPS</a:t>
            </a:r>
            <a:endParaRPr lang="en-US" sz="2200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4857" y="1886857"/>
            <a:ext cx="3541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Re-score videos</a:t>
            </a:r>
          </a:p>
          <a:p>
            <a:endParaRPr lang="en-US" sz="2000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Goal selection &lt;-&gt; improvement </a:t>
            </a:r>
          </a:p>
          <a:p>
            <a:endParaRPr lang="en-US" sz="2000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Compare between facilitated and open-ended groups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90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7" grpId="0"/>
    </p:bld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113</Words>
  <Application>Microsoft Macintosh PowerPoint</Application>
  <PresentationFormat>On-screen Show (16:9)</PresentationFormat>
  <Paragraphs>39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simple-light-2</vt:lpstr>
      <vt:lpstr>PowerPoint Presentation</vt:lpstr>
      <vt:lpstr>CURRICULUM &amp; QUESTIONS</vt:lpstr>
      <vt:lpstr>OUTCOMES &amp; 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</dc:creator>
  <cp:lastModifiedBy>Melanie Green</cp:lastModifiedBy>
  <cp:revision>9</cp:revision>
  <dcterms:modified xsi:type="dcterms:W3CDTF">2016-06-21T19:50:36Z</dcterms:modified>
</cp:coreProperties>
</file>